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4"/>
  </p:notesMasterIdLst>
  <p:handoutMasterIdLst>
    <p:handoutMasterId r:id="rId45"/>
  </p:handoutMasterIdLst>
  <p:sldIdLst>
    <p:sldId id="256" r:id="rId2"/>
    <p:sldId id="449" r:id="rId3"/>
    <p:sldId id="380" r:id="rId4"/>
    <p:sldId id="401" r:id="rId5"/>
    <p:sldId id="400" r:id="rId6"/>
    <p:sldId id="403" r:id="rId7"/>
    <p:sldId id="404" r:id="rId8"/>
    <p:sldId id="405" r:id="rId9"/>
    <p:sldId id="406" r:id="rId10"/>
    <p:sldId id="408" r:id="rId11"/>
    <p:sldId id="409" r:id="rId12"/>
    <p:sldId id="414" r:id="rId13"/>
    <p:sldId id="415" r:id="rId14"/>
    <p:sldId id="416" r:id="rId15"/>
    <p:sldId id="417" r:id="rId16"/>
    <p:sldId id="421" r:id="rId17"/>
    <p:sldId id="423" r:id="rId18"/>
    <p:sldId id="429" r:id="rId19"/>
    <p:sldId id="448" r:id="rId20"/>
    <p:sldId id="427" r:id="rId21"/>
    <p:sldId id="402" r:id="rId22"/>
    <p:sldId id="425" r:id="rId23"/>
    <p:sldId id="428" r:id="rId24"/>
    <p:sldId id="424" r:id="rId25"/>
    <p:sldId id="451" r:id="rId26"/>
    <p:sldId id="419" r:id="rId27"/>
    <p:sldId id="447" r:id="rId28"/>
    <p:sldId id="443" r:id="rId29"/>
    <p:sldId id="452" r:id="rId30"/>
    <p:sldId id="445" r:id="rId31"/>
    <p:sldId id="446" r:id="rId32"/>
    <p:sldId id="431" r:id="rId33"/>
    <p:sldId id="333" r:id="rId34"/>
    <p:sldId id="386" r:id="rId35"/>
    <p:sldId id="413" r:id="rId36"/>
    <p:sldId id="444" r:id="rId37"/>
    <p:sldId id="432" r:id="rId38"/>
    <p:sldId id="433" r:id="rId39"/>
    <p:sldId id="436" r:id="rId40"/>
    <p:sldId id="442" r:id="rId41"/>
    <p:sldId id="439" r:id="rId42"/>
    <p:sldId id="45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7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2" autoAdjust="0"/>
    <p:restoredTop sz="87599" autoAdjust="0"/>
  </p:normalViewPr>
  <p:slideViewPr>
    <p:cSldViewPr snapToGrid="0" snapToObjects="1">
      <p:cViewPr>
        <p:scale>
          <a:sx n="75" d="100"/>
          <a:sy n="75" d="100"/>
        </p:scale>
        <p:origin x="-2496" y="-528"/>
      </p:cViewPr>
      <p:guideLst>
        <p:guide orient="horz" pos="870"/>
        <p:guide pos="330"/>
      </p:guideLst>
    </p:cSldViewPr>
  </p:slideViewPr>
  <p:notesTextViewPr>
    <p:cViewPr>
      <p:scale>
        <a:sx n="100" d="100"/>
        <a:sy n="100" d="100"/>
      </p:scale>
      <p:origin x="0" y="0"/>
    </p:cViewPr>
  </p:notesTextViewPr>
  <p:sorterViewPr>
    <p:cViewPr>
      <p:scale>
        <a:sx n="66" d="100"/>
        <a:sy n="66" d="100"/>
      </p:scale>
      <p:origin x="0" y="16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58ADC-333D-2146-A5BF-8C45177E6BAF}" type="doc">
      <dgm:prSet loTypeId="urn:microsoft.com/office/officeart/2005/8/layout/pyramid1" loCatId="" qsTypeId="urn:microsoft.com/office/officeart/2005/8/quickstyle/simple2" qsCatId="simple" csTypeId="urn:microsoft.com/office/officeart/2005/8/colors/accent1_3" csCatId="accent1" phldr="1"/>
      <dgm:spPr/>
    </dgm:pt>
    <dgm:pt modelId="{842416F7-C8C4-944B-9AFB-E194B813E78D}">
      <dgm:prSet phldrT="[Text]"/>
      <dgm:spPr/>
      <dgm:t>
        <a:bodyPr/>
        <a:lstStyle/>
        <a:p>
          <a:r>
            <a:rPr lang="en-US" dirty="0" smtClean="0"/>
            <a:t>Wisdom</a:t>
          </a:r>
          <a:endParaRPr lang="en-US" dirty="0"/>
        </a:p>
      </dgm:t>
    </dgm:pt>
    <dgm:pt modelId="{4113543F-A1BE-474E-B95D-7DEDF4D417EB}" type="parTrans" cxnId="{67912889-FE51-9546-826B-FF636FBDAA24}">
      <dgm:prSet/>
      <dgm:spPr/>
      <dgm:t>
        <a:bodyPr/>
        <a:lstStyle/>
        <a:p>
          <a:endParaRPr lang="en-US"/>
        </a:p>
      </dgm:t>
    </dgm:pt>
    <dgm:pt modelId="{EC08D4F9-3D61-3E43-B0F1-1E8E0829A4B8}" type="sibTrans" cxnId="{67912889-FE51-9546-826B-FF636FBDAA24}">
      <dgm:prSet/>
      <dgm:spPr/>
      <dgm:t>
        <a:bodyPr/>
        <a:lstStyle/>
        <a:p>
          <a:endParaRPr lang="en-US"/>
        </a:p>
      </dgm:t>
    </dgm:pt>
    <dgm:pt modelId="{A33497B8-E107-D844-8762-1EE27A4AA049}">
      <dgm:prSet phldrT="[Text]"/>
      <dgm:spPr/>
      <dgm:t>
        <a:bodyPr/>
        <a:lstStyle/>
        <a:p>
          <a:r>
            <a:rPr lang="en-US" dirty="0" smtClean="0"/>
            <a:t>Knowledge</a:t>
          </a:r>
          <a:endParaRPr lang="en-US" dirty="0"/>
        </a:p>
      </dgm:t>
    </dgm:pt>
    <dgm:pt modelId="{AFAC8681-53B3-854E-B8E7-BB5FE9E6FA91}" type="parTrans" cxnId="{7E662537-9429-D84F-A406-3AB6D996EFF7}">
      <dgm:prSet/>
      <dgm:spPr/>
      <dgm:t>
        <a:bodyPr/>
        <a:lstStyle/>
        <a:p>
          <a:endParaRPr lang="en-US"/>
        </a:p>
      </dgm:t>
    </dgm:pt>
    <dgm:pt modelId="{CEE6400B-A943-9E48-811D-07F0E99A75A7}" type="sibTrans" cxnId="{7E662537-9429-D84F-A406-3AB6D996EFF7}">
      <dgm:prSet/>
      <dgm:spPr/>
      <dgm:t>
        <a:bodyPr/>
        <a:lstStyle/>
        <a:p>
          <a:endParaRPr lang="en-US"/>
        </a:p>
      </dgm:t>
    </dgm:pt>
    <dgm:pt modelId="{975B397E-68DD-644B-BD5E-51A890BE2F86}">
      <dgm:prSet phldrT="[Text]"/>
      <dgm:spPr/>
      <dgm:t>
        <a:bodyPr/>
        <a:lstStyle/>
        <a:p>
          <a:r>
            <a:rPr lang="en-US" dirty="0" smtClean="0"/>
            <a:t>Information</a:t>
          </a:r>
          <a:endParaRPr lang="en-US" dirty="0"/>
        </a:p>
      </dgm:t>
    </dgm:pt>
    <dgm:pt modelId="{282D26F7-6B18-334A-8EFD-4C8528BFAFC4}" type="parTrans" cxnId="{4441203F-CC60-644A-A61F-3A71E925D18A}">
      <dgm:prSet/>
      <dgm:spPr/>
      <dgm:t>
        <a:bodyPr/>
        <a:lstStyle/>
        <a:p>
          <a:endParaRPr lang="en-US"/>
        </a:p>
      </dgm:t>
    </dgm:pt>
    <dgm:pt modelId="{D389944E-9D10-DA41-91F8-3E277B20946E}" type="sibTrans" cxnId="{4441203F-CC60-644A-A61F-3A71E925D18A}">
      <dgm:prSet/>
      <dgm:spPr/>
      <dgm:t>
        <a:bodyPr/>
        <a:lstStyle/>
        <a:p>
          <a:endParaRPr lang="en-US"/>
        </a:p>
      </dgm:t>
    </dgm:pt>
    <dgm:pt modelId="{393E2E9E-1BCF-2E4F-AEEA-8060D8576AD4}">
      <dgm:prSet phldrT="[Text]"/>
      <dgm:spPr/>
      <dgm:t>
        <a:bodyPr/>
        <a:lstStyle/>
        <a:p>
          <a:r>
            <a:rPr lang="en-US" dirty="0" smtClean="0"/>
            <a:t>Data</a:t>
          </a:r>
          <a:endParaRPr lang="en-US" dirty="0"/>
        </a:p>
      </dgm:t>
    </dgm:pt>
    <dgm:pt modelId="{CA1C007A-7F65-E845-9B62-67F453952B14}" type="parTrans" cxnId="{194E9B58-50E4-6A4B-945E-A954B32746C2}">
      <dgm:prSet/>
      <dgm:spPr/>
      <dgm:t>
        <a:bodyPr/>
        <a:lstStyle/>
        <a:p>
          <a:endParaRPr lang="en-US"/>
        </a:p>
      </dgm:t>
    </dgm:pt>
    <dgm:pt modelId="{B2599571-983B-974A-86DC-73D6FA33317E}" type="sibTrans" cxnId="{194E9B58-50E4-6A4B-945E-A954B32746C2}">
      <dgm:prSet/>
      <dgm:spPr/>
      <dgm:t>
        <a:bodyPr/>
        <a:lstStyle/>
        <a:p>
          <a:endParaRPr lang="en-US"/>
        </a:p>
      </dgm:t>
    </dgm:pt>
    <dgm:pt modelId="{42294B9B-07D9-684D-8DC7-8CD3B564F92B}">
      <dgm:prSet phldrT="[Text]"/>
      <dgm:spPr/>
      <dgm:t>
        <a:bodyPr/>
        <a:lstStyle/>
        <a:p>
          <a:r>
            <a:rPr lang="en-US" dirty="0" smtClean="0"/>
            <a:t>Action</a:t>
          </a:r>
          <a:endParaRPr lang="en-US" dirty="0"/>
        </a:p>
      </dgm:t>
    </dgm:pt>
    <dgm:pt modelId="{3B924A23-FADA-7542-9198-91E6F1DFC12D}" type="parTrans" cxnId="{29EE9BDD-5691-3341-87F3-9E443FB6A662}">
      <dgm:prSet/>
      <dgm:spPr/>
      <dgm:t>
        <a:bodyPr/>
        <a:lstStyle/>
        <a:p>
          <a:endParaRPr lang="en-US"/>
        </a:p>
      </dgm:t>
    </dgm:pt>
    <dgm:pt modelId="{EB239E6F-42FB-D748-A4BF-AE3933744A65}" type="sibTrans" cxnId="{29EE9BDD-5691-3341-87F3-9E443FB6A662}">
      <dgm:prSet/>
      <dgm:spPr/>
      <dgm:t>
        <a:bodyPr/>
        <a:lstStyle/>
        <a:p>
          <a:endParaRPr lang="en-US"/>
        </a:p>
      </dgm:t>
    </dgm:pt>
    <dgm:pt modelId="{0111CD34-3634-C540-8FBC-2F953ABB3D80}" type="pres">
      <dgm:prSet presAssocID="{72B58ADC-333D-2146-A5BF-8C45177E6BAF}" presName="Name0" presStyleCnt="0">
        <dgm:presLayoutVars>
          <dgm:dir/>
          <dgm:animLvl val="lvl"/>
          <dgm:resizeHandles val="exact"/>
        </dgm:presLayoutVars>
      </dgm:prSet>
      <dgm:spPr/>
    </dgm:pt>
    <dgm:pt modelId="{F477E3BD-5575-FC44-AAA8-6C8B2A3AD538}" type="pres">
      <dgm:prSet presAssocID="{42294B9B-07D9-684D-8DC7-8CD3B564F92B}" presName="Name8" presStyleCnt="0"/>
      <dgm:spPr/>
    </dgm:pt>
    <dgm:pt modelId="{57F83294-E4F2-7545-A840-0FF680048C7E}" type="pres">
      <dgm:prSet presAssocID="{42294B9B-07D9-684D-8DC7-8CD3B564F92B}" presName="level" presStyleLbl="node1" presStyleIdx="0" presStyleCnt="5">
        <dgm:presLayoutVars>
          <dgm:chMax val="1"/>
          <dgm:bulletEnabled val="1"/>
        </dgm:presLayoutVars>
      </dgm:prSet>
      <dgm:spPr/>
      <dgm:t>
        <a:bodyPr/>
        <a:lstStyle/>
        <a:p>
          <a:endParaRPr lang="en-US"/>
        </a:p>
      </dgm:t>
    </dgm:pt>
    <dgm:pt modelId="{636F32B2-D54B-2344-9D63-1EAC1FCAC85F}" type="pres">
      <dgm:prSet presAssocID="{42294B9B-07D9-684D-8DC7-8CD3B564F92B}" presName="levelTx" presStyleLbl="revTx" presStyleIdx="0" presStyleCnt="0">
        <dgm:presLayoutVars>
          <dgm:chMax val="1"/>
          <dgm:bulletEnabled val="1"/>
        </dgm:presLayoutVars>
      </dgm:prSet>
      <dgm:spPr/>
      <dgm:t>
        <a:bodyPr/>
        <a:lstStyle/>
        <a:p>
          <a:endParaRPr lang="en-US"/>
        </a:p>
      </dgm:t>
    </dgm:pt>
    <dgm:pt modelId="{AAD37E59-98FA-6B48-877C-2267CDDBF634}" type="pres">
      <dgm:prSet presAssocID="{842416F7-C8C4-944B-9AFB-E194B813E78D}" presName="Name8" presStyleCnt="0"/>
      <dgm:spPr/>
    </dgm:pt>
    <dgm:pt modelId="{424CFF95-0170-BA41-83A4-11BA883CED20}" type="pres">
      <dgm:prSet presAssocID="{842416F7-C8C4-944B-9AFB-E194B813E78D}" presName="level" presStyleLbl="node1" presStyleIdx="1" presStyleCnt="5">
        <dgm:presLayoutVars>
          <dgm:chMax val="1"/>
          <dgm:bulletEnabled val="1"/>
        </dgm:presLayoutVars>
      </dgm:prSet>
      <dgm:spPr/>
      <dgm:t>
        <a:bodyPr/>
        <a:lstStyle/>
        <a:p>
          <a:endParaRPr lang="en-US"/>
        </a:p>
      </dgm:t>
    </dgm:pt>
    <dgm:pt modelId="{040B15BD-7B02-AF46-B9C3-6FFA16564D47}" type="pres">
      <dgm:prSet presAssocID="{842416F7-C8C4-944B-9AFB-E194B813E78D}" presName="levelTx" presStyleLbl="revTx" presStyleIdx="0" presStyleCnt="0">
        <dgm:presLayoutVars>
          <dgm:chMax val="1"/>
          <dgm:bulletEnabled val="1"/>
        </dgm:presLayoutVars>
      </dgm:prSet>
      <dgm:spPr/>
      <dgm:t>
        <a:bodyPr/>
        <a:lstStyle/>
        <a:p>
          <a:endParaRPr lang="en-US"/>
        </a:p>
      </dgm:t>
    </dgm:pt>
    <dgm:pt modelId="{B2788EDD-2FA0-2A43-8D08-43B0DCCE49DD}" type="pres">
      <dgm:prSet presAssocID="{A33497B8-E107-D844-8762-1EE27A4AA049}" presName="Name8" presStyleCnt="0"/>
      <dgm:spPr/>
    </dgm:pt>
    <dgm:pt modelId="{2AAFA6F6-AB38-3B47-9E40-7E1E89534DCA}" type="pres">
      <dgm:prSet presAssocID="{A33497B8-E107-D844-8762-1EE27A4AA049}" presName="level" presStyleLbl="node1" presStyleIdx="2" presStyleCnt="5">
        <dgm:presLayoutVars>
          <dgm:chMax val="1"/>
          <dgm:bulletEnabled val="1"/>
        </dgm:presLayoutVars>
      </dgm:prSet>
      <dgm:spPr/>
      <dgm:t>
        <a:bodyPr/>
        <a:lstStyle/>
        <a:p>
          <a:endParaRPr lang="en-US"/>
        </a:p>
      </dgm:t>
    </dgm:pt>
    <dgm:pt modelId="{DB91B425-2F0C-D14D-BA4E-F1D4C26404A4}" type="pres">
      <dgm:prSet presAssocID="{A33497B8-E107-D844-8762-1EE27A4AA049}" presName="levelTx" presStyleLbl="revTx" presStyleIdx="0" presStyleCnt="0">
        <dgm:presLayoutVars>
          <dgm:chMax val="1"/>
          <dgm:bulletEnabled val="1"/>
        </dgm:presLayoutVars>
      </dgm:prSet>
      <dgm:spPr/>
      <dgm:t>
        <a:bodyPr/>
        <a:lstStyle/>
        <a:p>
          <a:endParaRPr lang="en-US"/>
        </a:p>
      </dgm:t>
    </dgm:pt>
    <dgm:pt modelId="{FBFE7539-747A-644E-AB24-6D4BCDA47FC1}" type="pres">
      <dgm:prSet presAssocID="{975B397E-68DD-644B-BD5E-51A890BE2F86}" presName="Name8" presStyleCnt="0"/>
      <dgm:spPr/>
    </dgm:pt>
    <dgm:pt modelId="{1CECA9F2-D54B-044D-9856-3D4AFAA94329}" type="pres">
      <dgm:prSet presAssocID="{975B397E-68DD-644B-BD5E-51A890BE2F86}" presName="level" presStyleLbl="node1" presStyleIdx="3" presStyleCnt="5">
        <dgm:presLayoutVars>
          <dgm:chMax val="1"/>
          <dgm:bulletEnabled val="1"/>
        </dgm:presLayoutVars>
      </dgm:prSet>
      <dgm:spPr/>
      <dgm:t>
        <a:bodyPr/>
        <a:lstStyle/>
        <a:p>
          <a:endParaRPr lang="en-US"/>
        </a:p>
      </dgm:t>
    </dgm:pt>
    <dgm:pt modelId="{F0F66F15-6D14-1946-B0B8-3D7763F2CF27}" type="pres">
      <dgm:prSet presAssocID="{975B397E-68DD-644B-BD5E-51A890BE2F86}" presName="levelTx" presStyleLbl="revTx" presStyleIdx="0" presStyleCnt="0">
        <dgm:presLayoutVars>
          <dgm:chMax val="1"/>
          <dgm:bulletEnabled val="1"/>
        </dgm:presLayoutVars>
      </dgm:prSet>
      <dgm:spPr/>
      <dgm:t>
        <a:bodyPr/>
        <a:lstStyle/>
        <a:p>
          <a:endParaRPr lang="en-US"/>
        </a:p>
      </dgm:t>
    </dgm:pt>
    <dgm:pt modelId="{9FC57603-DFC1-6E4E-A4E7-72C2A00E1980}" type="pres">
      <dgm:prSet presAssocID="{393E2E9E-1BCF-2E4F-AEEA-8060D8576AD4}" presName="Name8" presStyleCnt="0"/>
      <dgm:spPr/>
    </dgm:pt>
    <dgm:pt modelId="{4B37722D-65E1-004F-8E18-2F8F3A7F70DD}" type="pres">
      <dgm:prSet presAssocID="{393E2E9E-1BCF-2E4F-AEEA-8060D8576AD4}" presName="level" presStyleLbl="node1" presStyleIdx="4" presStyleCnt="5">
        <dgm:presLayoutVars>
          <dgm:chMax val="1"/>
          <dgm:bulletEnabled val="1"/>
        </dgm:presLayoutVars>
      </dgm:prSet>
      <dgm:spPr/>
      <dgm:t>
        <a:bodyPr/>
        <a:lstStyle/>
        <a:p>
          <a:endParaRPr lang="en-US"/>
        </a:p>
      </dgm:t>
    </dgm:pt>
    <dgm:pt modelId="{2C8BAFE9-565E-5446-BC29-2A9221534431}" type="pres">
      <dgm:prSet presAssocID="{393E2E9E-1BCF-2E4F-AEEA-8060D8576AD4}" presName="levelTx" presStyleLbl="revTx" presStyleIdx="0" presStyleCnt="0">
        <dgm:presLayoutVars>
          <dgm:chMax val="1"/>
          <dgm:bulletEnabled val="1"/>
        </dgm:presLayoutVars>
      </dgm:prSet>
      <dgm:spPr/>
      <dgm:t>
        <a:bodyPr/>
        <a:lstStyle/>
        <a:p>
          <a:endParaRPr lang="en-US"/>
        </a:p>
      </dgm:t>
    </dgm:pt>
  </dgm:ptLst>
  <dgm:cxnLst>
    <dgm:cxn modelId="{F50B7123-364A-4D4D-BBBE-7B1BD27C2C9E}" type="presOf" srcId="{A33497B8-E107-D844-8762-1EE27A4AA049}" destId="{DB91B425-2F0C-D14D-BA4E-F1D4C26404A4}" srcOrd="1" destOrd="0" presId="urn:microsoft.com/office/officeart/2005/8/layout/pyramid1"/>
    <dgm:cxn modelId="{24C09805-A5D5-F54D-80FA-8CBBD0FAD47F}" type="presOf" srcId="{975B397E-68DD-644B-BD5E-51A890BE2F86}" destId="{F0F66F15-6D14-1946-B0B8-3D7763F2CF27}" srcOrd="1" destOrd="0" presId="urn:microsoft.com/office/officeart/2005/8/layout/pyramid1"/>
    <dgm:cxn modelId="{94196BEB-F0B2-D74E-94C1-833988C785CB}" type="presOf" srcId="{975B397E-68DD-644B-BD5E-51A890BE2F86}" destId="{1CECA9F2-D54B-044D-9856-3D4AFAA94329}" srcOrd="0" destOrd="0" presId="urn:microsoft.com/office/officeart/2005/8/layout/pyramid1"/>
    <dgm:cxn modelId="{4441203F-CC60-644A-A61F-3A71E925D18A}" srcId="{72B58ADC-333D-2146-A5BF-8C45177E6BAF}" destId="{975B397E-68DD-644B-BD5E-51A890BE2F86}" srcOrd="3" destOrd="0" parTransId="{282D26F7-6B18-334A-8EFD-4C8528BFAFC4}" sibTransId="{D389944E-9D10-DA41-91F8-3E277B20946E}"/>
    <dgm:cxn modelId="{29EE9BDD-5691-3341-87F3-9E443FB6A662}" srcId="{72B58ADC-333D-2146-A5BF-8C45177E6BAF}" destId="{42294B9B-07D9-684D-8DC7-8CD3B564F92B}" srcOrd="0" destOrd="0" parTransId="{3B924A23-FADA-7542-9198-91E6F1DFC12D}" sibTransId="{EB239E6F-42FB-D748-A4BF-AE3933744A65}"/>
    <dgm:cxn modelId="{194E9B58-50E4-6A4B-945E-A954B32746C2}" srcId="{72B58ADC-333D-2146-A5BF-8C45177E6BAF}" destId="{393E2E9E-1BCF-2E4F-AEEA-8060D8576AD4}" srcOrd="4" destOrd="0" parTransId="{CA1C007A-7F65-E845-9B62-67F453952B14}" sibTransId="{B2599571-983B-974A-86DC-73D6FA33317E}"/>
    <dgm:cxn modelId="{30AB4573-5E46-BB4C-93D9-BA74D559910D}" type="presOf" srcId="{42294B9B-07D9-684D-8DC7-8CD3B564F92B}" destId="{57F83294-E4F2-7545-A840-0FF680048C7E}" srcOrd="0" destOrd="0" presId="urn:microsoft.com/office/officeart/2005/8/layout/pyramid1"/>
    <dgm:cxn modelId="{FBD5C97A-EC8F-D14D-9E9F-EE50AB3F258F}" type="presOf" srcId="{72B58ADC-333D-2146-A5BF-8C45177E6BAF}" destId="{0111CD34-3634-C540-8FBC-2F953ABB3D80}" srcOrd="0" destOrd="0" presId="urn:microsoft.com/office/officeart/2005/8/layout/pyramid1"/>
    <dgm:cxn modelId="{046F11CF-3382-674A-946C-C94AF830FCFD}" type="presOf" srcId="{A33497B8-E107-D844-8762-1EE27A4AA049}" destId="{2AAFA6F6-AB38-3B47-9E40-7E1E89534DCA}" srcOrd="0" destOrd="0" presId="urn:microsoft.com/office/officeart/2005/8/layout/pyramid1"/>
    <dgm:cxn modelId="{7E662537-9429-D84F-A406-3AB6D996EFF7}" srcId="{72B58ADC-333D-2146-A5BF-8C45177E6BAF}" destId="{A33497B8-E107-D844-8762-1EE27A4AA049}" srcOrd="2" destOrd="0" parTransId="{AFAC8681-53B3-854E-B8E7-BB5FE9E6FA91}" sibTransId="{CEE6400B-A943-9E48-811D-07F0E99A75A7}"/>
    <dgm:cxn modelId="{67912889-FE51-9546-826B-FF636FBDAA24}" srcId="{72B58ADC-333D-2146-A5BF-8C45177E6BAF}" destId="{842416F7-C8C4-944B-9AFB-E194B813E78D}" srcOrd="1" destOrd="0" parTransId="{4113543F-A1BE-474E-B95D-7DEDF4D417EB}" sibTransId="{EC08D4F9-3D61-3E43-B0F1-1E8E0829A4B8}"/>
    <dgm:cxn modelId="{4BDD2EB8-E838-BA4F-9813-B4951091C3CE}" type="presOf" srcId="{42294B9B-07D9-684D-8DC7-8CD3B564F92B}" destId="{636F32B2-D54B-2344-9D63-1EAC1FCAC85F}" srcOrd="1" destOrd="0" presId="urn:microsoft.com/office/officeart/2005/8/layout/pyramid1"/>
    <dgm:cxn modelId="{45A197C9-F725-8B42-890F-4B00C5B83D9F}" type="presOf" srcId="{393E2E9E-1BCF-2E4F-AEEA-8060D8576AD4}" destId="{2C8BAFE9-565E-5446-BC29-2A9221534431}" srcOrd="1" destOrd="0" presId="urn:microsoft.com/office/officeart/2005/8/layout/pyramid1"/>
    <dgm:cxn modelId="{BABEC0F3-0E33-0C4E-8E29-93FD1DE3C6E3}" type="presOf" srcId="{393E2E9E-1BCF-2E4F-AEEA-8060D8576AD4}" destId="{4B37722D-65E1-004F-8E18-2F8F3A7F70DD}" srcOrd="0" destOrd="0" presId="urn:microsoft.com/office/officeart/2005/8/layout/pyramid1"/>
    <dgm:cxn modelId="{83E7A2BB-5206-9946-8C79-A62324730D82}" type="presOf" srcId="{842416F7-C8C4-944B-9AFB-E194B813E78D}" destId="{040B15BD-7B02-AF46-B9C3-6FFA16564D47}" srcOrd="1" destOrd="0" presId="urn:microsoft.com/office/officeart/2005/8/layout/pyramid1"/>
    <dgm:cxn modelId="{D38E5F12-F66C-CF41-BE0E-72FFFA55818A}" type="presOf" srcId="{842416F7-C8C4-944B-9AFB-E194B813E78D}" destId="{424CFF95-0170-BA41-83A4-11BA883CED20}" srcOrd="0" destOrd="0" presId="urn:microsoft.com/office/officeart/2005/8/layout/pyramid1"/>
    <dgm:cxn modelId="{15F9E681-1032-9147-BC13-C325055D28B9}" type="presParOf" srcId="{0111CD34-3634-C540-8FBC-2F953ABB3D80}" destId="{F477E3BD-5575-FC44-AAA8-6C8B2A3AD538}" srcOrd="0" destOrd="0" presId="urn:microsoft.com/office/officeart/2005/8/layout/pyramid1"/>
    <dgm:cxn modelId="{93947F74-9FD7-154E-AE1E-F8B7FA3AC3E2}" type="presParOf" srcId="{F477E3BD-5575-FC44-AAA8-6C8B2A3AD538}" destId="{57F83294-E4F2-7545-A840-0FF680048C7E}" srcOrd="0" destOrd="0" presId="urn:microsoft.com/office/officeart/2005/8/layout/pyramid1"/>
    <dgm:cxn modelId="{F0723415-5D5F-B24F-8073-D0504DBC3F68}" type="presParOf" srcId="{F477E3BD-5575-FC44-AAA8-6C8B2A3AD538}" destId="{636F32B2-D54B-2344-9D63-1EAC1FCAC85F}" srcOrd="1" destOrd="0" presId="urn:microsoft.com/office/officeart/2005/8/layout/pyramid1"/>
    <dgm:cxn modelId="{5EBBFBEC-CD63-2D45-9755-D6D5C152CAE0}" type="presParOf" srcId="{0111CD34-3634-C540-8FBC-2F953ABB3D80}" destId="{AAD37E59-98FA-6B48-877C-2267CDDBF634}" srcOrd="1" destOrd="0" presId="urn:microsoft.com/office/officeart/2005/8/layout/pyramid1"/>
    <dgm:cxn modelId="{9AB97E97-2416-9242-A5D0-F667FA336623}" type="presParOf" srcId="{AAD37E59-98FA-6B48-877C-2267CDDBF634}" destId="{424CFF95-0170-BA41-83A4-11BA883CED20}" srcOrd="0" destOrd="0" presId="urn:microsoft.com/office/officeart/2005/8/layout/pyramid1"/>
    <dgm:cxn modelId="{50972FCD-6A01-8E45-BA4F-74A055473B73}" type="presParOf" srcId="{AAD37E59-98FA-6B48-877C-2267CDDBF634}" destId="{040B15BD-7B02-AF46-B9C3-6FFA16564D47}" srcOrd="1" destOrd="0" presId="urn:microsoft.com/office/officeart/2005/8/layout/pyramid1"/>
    <dgm:cxn modelId="{54A1F51B-00C4-8944-9E2D-66257DBF9A14}" type="presParOf" srcId="{0111CD34-3634-C540-8FBC-2F953ABB3D80}" destId="{B2788EDD-2FA0-2A43-8D08-43B0DCCE49DD}" srcOrd="2" destOrd="0" presId="urn:microsoft.com/office/officeart/2005/8/layout/pyramid1"/>
    <dgm:cxn modelId="{DBDC1B56-B743-C844-8D92-A6B88C3F35FE}" type="presParOf" srcId="{B2788EDD-2FA0-2A43-8D08-43B0DCCE49DD}" destId="{2AAFA6F6-AB38-3B47-9E40-7E1E89534DCA}" srcOrd="0" destOrd="0" presId="urn:microsoft.com/office/officeart/2005/8/layout/pyramid1"/>
    <dgm:cxn modelId="{4ACEBBB4-6BDE-9B48-8B06-2DBC3D0F6F06}" type="presParOf" srcId="{B2788EDD-2FA0-2A43-8D08-43B0DCCE49DD}" destId="{DB91B425-2F0C-D14D-BA4E-F1D4C26404A4}" srcOrd="1" destOrd="0" presId="urn:microsoft.com/office/officeart/2005/8/layout/pyramid1"/>
    <dgm:cxn modelId="{3D025BDE-4E99-E847-BCF3-2051F6BC9B28}" type="presParOf" srcId="{0111CD34-3634-C540-8FBC-2F953ABB3D80}" destId="{FBFE7539-747A-644E-AB24-6D4BCDA47FC1}" srcOrd="3" destOrd="0" presId="urn:microsoft.com/office/officeart/2005/8/layout/pyramid1"/>
    <dgm:cxn modelId="{72E7096D-F18E-324C-8594-8BB6D01D85C4}" type="presParOf" srcId="{FBFE7539-747A-644E-AB24-6D4BCDA47FC1}" destId="{1CECA9F2-D54B-044D-9856-3D4AFAA94329}" srcOrd="0" destOrd="0" presId="urn:microsoft.com/office/officeart/2005/8/layout/pyramid1"/>
    <dgm:cxn modelId="{796B14D7-9493-FF48-9C85-BF978E4E72F6}" type="presParOf" srcId="{FBFE7539-747A-644E-AB24-6D4BCDA47FC1}" destId="{F0F66F15-6D14-1946-B0B8-3D7763F2CF27}" srcOrd="1" destOrd="0" presId="urn:microsoft.com/office/officeart/2005/8/layout/pyramid1"/>
    <dgm:cxn modelId="{9E7291B0-D563-EC42-BFE5-5176B908811E}" type="presParOf" srcId="{0111CD34-3634-C540-8FBC-2F953ABB3D80}" destId="{9FC57603-DFC1-6E4E-A4E7-72C2A00E1980}" srcOrd="4" destOrd="0" presId="urn:microsoft.com/office/officeart/2005/8/layout/pyramid1"/>
    <dgm:cxn modelId="{5C912D66-F243-9049-BB69-AE4610A9F5CD}" type="presParOf" srcId="{9FC57603-DFC1-6E4E-A4E7-72C2A00E1980}" destId="{4B37722D-65E1-004F-8E18-2F8F3A7F70DD}" srcOrd="0" destOrd="0" presId="urn:microsoft.com/office/officeart/2005/8/layout/pyramid1"/>
    <dgm:cxn modelId="{C0F4A3FE-8D00-1B43-AFD5-56ED8CBA6B22}" type="presParOf" srcId="{9FC57603-DFC1-6E4E-A4E7-72C2A00E1980}" destId="{2C8BAFE9-565E-5446-BC29-2A922153443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83294-E4F2-7545-A840-0FF680048C7E}">
      <dsp:nvSpPr>
        <dsp:cNvPr id="0" name=""/>
        <dsp:cNvSpPr/>
      </dsp:nvSpPr>
      <dsp:spPr>
        <a:xfrm>
          <a:off x="2438400" y="0"/>
          <a:ext cx="1219200" cy="812799"/>
        </a:xfrm>
        <a:prstGeom prst="trapezoid">
          <a:avLst>
            <a:gd name="adj" fmla="val 75000"/>
          </a:avLst>
        </a:prstGeom>
        <a:solidFill>
          <a:schemeClr val="accent1">
            <a:shade val="80000"/>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Action</a:t>
          </a:r>
          <a:endParaRPr lang="en-US" sz="3200" kern="1200" dirty="0"/>
        </a:p>
      </dsp:txBody>
      <dsp:txXfrm>
        <a:off x="2438400" y="0"/>
        <a:ext cx="1219200" cy="812799"/>
      </dsp:txXfrm>
    </dsp:sp>
    <dsp:sp modelId="{424CFF95-0170-BA41-83A4-11BA883CED20}">
      <dsp:nvSpPr>
        <dsp:cNvPr id="0" name=""/>
        <dsp:cNvSpPr/>
      </dsp:nvSpPr>
      <dsp:spPr>
        <a:xfrm>
          <a:off x="1828800" y="812799"/>
          <a:ext cx="2438400" cy="812799"/>
        </a:xfrm>
        <a:prstGeom prst="trapezoid">
          <a:avLst>
            <a:gd name="adj" fmla="val 75000"/>
          </a:avLst>
        </a:prstGeom>
        <a:solidFill>
          <a:schemeClr val="accent1">
            <a:shade val="80000"/>
            <a:hueOff val="0"/>
            <a:satOff val="0"/>
            <a:lumOff val="6515"/>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Wisdom</a:t>
          </a:r>
          <a:endParaRPr lang="en-US" sz="3200" kern="1200" dirty="0"/>
        </a:p>
      </dsp:txBody>
      <dsp:txXfrm>
        <a:off x="2255520" y="812799"/>
        <a:ext cx="1584960" cy="812799"/>
      </dsp:txXfrm>
    </dsp:sp>
    <dsp:sp modelId="{2AAFA6F6-AB38-3B47-9E40-7E1E89534DCA}">
      <dsp:nvSpPr>
        <dsp:cNvPr id="0" name=""/>
        <dsp:cNvSpPr/>
      </dsp:nvSpPr>
      <dsp:spPr>
        <a:xfrm>
          <a:off x="1219200" y="1625599"/>
          <a:ext cx="3657600" cy="812799"/>
        </a:xfrm>
        <a:prstGeom prst="trapezoid">
          <a:avLst>
            <a:gd name="adj" fmla="val 75000"/>
          </a:avLst>
        </a:prstGeom>
        <a:solidFill>
          <a:schemeClr val="accent1">
            <a:shade val="80000"/>
            <a:hueOff val="0"/>
            <a:satOff val="0"/>
            <a:lumOff val="1303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Knowledge</a:t>
          </a:r>
          <a:endParaRPr lang="en-US" sz="3200" kern="1200" dirty="0"/>
        </a:p>
      </dsp:txBody>
      <dsp:txXfrm>
        <a:off x="1859280" y="1625599"/>
        <a:ext cx="2377440" cy="812799"/>
      </dsp:txXfrm>
    </dsp:sp>
    <dsp:sp modelId="{1CECA9F2-D54B-044D-9856-3D4AFAA94329}">
      <dsp:nvSpPr>
        <dsp:cNvPr id="0" name=""/>
        <dsp:cNvSpPr/>
      </dsp:nvSpPr>
      <dsp:spPr>
        <a:xfrm>
          <a:off x="609600" y="2438399"/>
          <a:ext cx="4876800" cy="812799"/>
        </a:xfrm>
        <a:prstGeom prst="trapezoid">
          <a:avLst>
            <a:gd name="adj" fmla="val 75000"/>
          </a:avLst>
        </a:prstGeom>
        <a:solidFill>
          <a:schemeClr val="accent1">
            <a:shade val="80000"/>
            <a:hueOff val="0"/>
            <a:satOff val="0"/>
            <a:lumOff val="19545"/>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Information</a:t>
          </a:r>
          <a:endParaRPr lang="en-US" sz="3200" kern="1200" dirty="0"/>
        </a:p>
      </dsp:txBody>
      <dsp:txXfrm>
        <a:off x="1463039" y="2438399"/>
        <a:ext cx="3169920" cy="812799"/>
      </dsp:txXfrm>
    </dsp:sp>
    <dsp:sp modelId="{4B37722D-65E1-004F-8E18-2F8F3A7F70DD}">
      <dsp:nvSpPr>
        <dsp:cNvPr id="0" name=""/>
        <dsp:cNvSpPr/>
      </dsp:nvSpPr>
      <dsp:spPr>
        <a:xfrm>
          <a:off x="0" y="3251199"/>
          <a:ext cx="6096000" cy="812799"/>
        </a:xfrm>
        <a:prstGeom prst="trapezoid">
          <a:avLst>
            <a:gd name="adj" fmla="val 75000"/>
          </a:avLst>
        </a:prstGeom>
        <a:solidFill>
          <a:schemeClr val="accent1">
            <a:shade val="80000"/>
            <a:hueOff val="0"/>
            <a:satOff val="0"/>
            <a:lumOff val="2606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Data</a:t>
          </a:r>
          <a:endParaRPr lang="en-US" sz="3200" kern="1200" dirty="0"/>
        </a:p>
      </dsp:txBody>
      <dsp:txXfrm>
        <a:off x="1066799" y="3251199"/>
        <a:ext cx="3962400" cy="812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8156D8-FDDA-BA4D-80C3-AAD5E7161330}" type="datetimeFigureOut">
              <a:rPr lang="en-US" smtClean="0"/>
              <a:t>2/26/13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2C6626-D901-6540-94BA-132EC475BE6B}" type="slidenum">
              <a:rPr lang="en-US" smtClean="0"/>
              <a:t>‹#›</a:t>
            </a:fld>
            <a:endParaRPr lang="en-US"/>
          </a:p>
        </p:txBody>
      </p:sp>
    </p:spTree>
    <p:extLst>
      <p:ext uri="{BB962C8B-B14F-4D97-AF65-F5344CB8AC3E}">
        <p14:creationId xmlns:p14="http://schemas.microsoft.com/office/powerpoint/2010/main" val="2587076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4D337-2D3E-A243-9E12-C35CD66C6854}" type="datetimeFigureOut">
              <a:rPr lang="en-US" smtClean="0"/>
              <a:t>2/26/13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CDB50-2CB9-7E4D-85AE-6B22DB738B36}" type="slidenum">
              <a:rPr lang="en-US" smtClean="0"/>
              <a:t>‹#›</a:t>
            </a:fld>
            <a:endParaRPr lang="en-US"/>
          </a:p>
        </p:txBody>
      </p:sp>
    </p:spTree>
    <p:extLst>
      <p:ext uri="{BB962C8B-B14F-4D97-AF65-F5344CB8AC3E}">
        <p14:creationId xmlns:p14="http://schemas.microsoft.com/office/powerpoint/2010/main" val="375266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CDB50-2CB9-7E4D-85AE-6B22DB738B36}" type="slidenum">
              <a:rPr lang="en-US" smtClean="0"/>
              <a:t>10</a:t>
            </a:fld>
            <a:endParaRPr lang="en-US"/>
          </a:p>
        </p:txBody>
      </p:sp>
    </p:spTree>
    <p:extLst>
      <p:ext uri="{BB962C8B-B14F-4D97-AF65-F5344CB8AC3E}">
        <p14:creationId xmlns:p14="http://schemas.microsoft.com/office/powerpoint/2010/main" val="331795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Splunk</a:t>
            </a:r>
            <a:r>
              <a:rPr lang="en-US" dirty="0" smtClean="0"/>
              <a:t>.</a:t>
            </a:r>
            <a:r>
              <a:rPr lang="en-US" baseline="0" dirty="0" smtClean="0"/>
              <a:t> Quid. </a:t>
            </a:r>
            <a:r>
              <a:rPr lang="en-US" baseline="0" dirty="0" err="1" smtClean="0"/>
              <a:t>Kaggle</a:t>
            </a:r>
            <a:r>
              <a:rPr lang="en-US" baseline="0" dirty="0" smtClean="0"/>
              <a:t>. </a:t>
            </a:r>
            <a:r>
              <a:rPr lang="en-US" baseline="0" dirty="0" err="1" smtClean="0"/>
              <a:t>Datameer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DECDB50-2CB9-7E4D-85AE-6B22DB738B36}" type="slidenum">
              <a:rPr lang="en-US" smtClean="0"/>
              <a:t>19</a:t>
            </a:fld>
            <a:endParaRPr lang="en-US"/>
          </a:p>
        </p:txBody>
      </p:sp>
    </p:spTree>
    <p:extLst>
      <p:ext uri="{BB962C8B-B14F-4D97-AF65-F5344CB8AC3E}">
        <p14:creationId xmlns:p14="http://schemas.microsoft.com/office/powerpoint/2010/main" val="328162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a:cs typeface="Arial"/>
              </a:rPr>
              <a:t>A negative externality occurs when an individual or firm making a decision does not have to pay the full cost of the decision. If a good has a negative externality, then the cost to society is greater than the cost the customer is paying for it.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a:cs typeface="Arial"/>
              </a:rPr>
              <a:t>Since consumers make a decision based on where their marginal cost equals their marginal benefit, and since they don't take into account the cost of the negative externality, negative externalities result in market inefficiencies unless proper action is taken.</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a:cs typeface="Arial"/>
              </a:rPr>
              <a:t>When a negative externality exists in an unregulated market, producers don't take responsibility for external costs that exist--these are passed on to society. Thus producers have lower marginal costs than they would otherwise have and the supply curve is effectively shifted down (to the right) of the supply curve that society faces. Because the supply curve is increased, more of the product is bought than the efficient amount--that is, too much of the product is produced and sold. Since marginal benefit is not equal to marginal cost, a deadweight welfare loss results.</a:t>
            </a:r>
          </a:p>
          <a:p>
            <a:endParaRPr lang="en-US" dirty="0"/>
          </a:p>
        </p:txBody>
      </p:sp>
      <p:sp>
        <p:nvSpPr>
          <p:cNvPr id="4" name="Slide Number Placeholder 3"/>
          <p:cNvSpPr>
            <a:spLocks noGrp="1"/>
          </p:cNvSpPr>
          <p:nvPr>
            <p:ph type="sldNum" sz="quarter" idx="10"/>
          </p:nvPr>
        </p:nvSpPr>
        <p:spPr/>
        <p:txBody>
          <a:bodyPr/>
          <a:lstStyle/>
          <a:p>
            <a:fld id="{4DECDB50-2CB9-7E4D-85AE-6B22DB738B36}" type="slidenum">
              <a:rPr lang="en-US" smtClean="0"/>
              <a:t>28</a:t>
            </a:fld>
            <a:endParaRPr lang="en-US"/>
          </a:p>
        </p:txBody>
      </p:sp>
    </p:spTree>
    <p:extLst>
      <p:ext uri="{BB962C8B-B14F-4D97-AF65-F5344CB8AC3E}">
        <p14:creationId xmlns:p14="http://schemas.microsoft.com/office/powerpoint/2010/main" val="23440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of Interactions matter more than the size of the data. </a:t>
            </a:r>
            <a:endParaRPr lang="en-US" dirty="0"/>
          </a:p>
        </p:txBody>
      </p:sp>
      <p:sp>
        <p:nvSpPr>
          <p:cNvPr id="4" name="Slide Number Placeholder 3"/>
          <p:cNvSpPr>
            <a:spLocks noGrp="1"/>
          </p:cNvSpPr>
          <p:nvPr>
            <p:ph type="sldNum" sz="quarter" idx="10"/>
          </p:nvPr>
        </p:nvSpPr>
        <p:spPr/>
        <p:txBody>
          <a:bodyPr/>
          <a:lstStyle/>
          <a:p>
            <a:fld id="{4DECDB50-2CB9-7E4D-85AE-6B22DB738B36}" type="slidenum">
              <a:rPr lang="en-US" smtClean="0"/>
              <a:t>29</a:t>
            </a:fld>
            <a:endParaRPr lang="en-US"/>
          </a:p>
        </p:txBody>
      </p:sp>
    </p:spTree>
    <p:extLst>
      <p:ext uri="{BB962C8B-B14F-4D97-AF65-F5344CB8AC3E}">
        <p14:creationId xmlns:p14="http://schemas.microsoft.com/office/powerpoint/2010/main" val="133032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4DECDB50-2CB9-7E4D-85AE-6B22DB738B36}" type="slidenum">
              <a:rPr lang="en-US" smtClean="0"/>
              <a:t>31</a:t>
            </a:fld>
            <a:endParaRPr lang="en-US"/>
          </a:p>
        </p:txBody>
      </p:sp>
    </p:spTree>
    <p:extLst>
      <p:ext uri="{BB962C8B-B14F-4D97-AF65-F5344CB8AC3E}">
        <p14:creationId xmlns:p14="http://schemas.microsoft.com/office/powerpoint/2010/main" val="96171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000" b="1" cap="all" spc="0" baseline="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rgbClr val="2F75FF"/>
                </a:solidFill>
                <a:latin typeface="Baskerville"/>
                <a:cs typeface="Baskervill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5B9333A-1711-6D43-8A79-EB5B70310FD6}" type="datetime4">
              <a:rPr lang="en-US" smtClean="0"/>
              <a:t>February 26,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595959"/>
                </a:solidFill>
                <a:latin typeface="Calibri"/>
                <a:cs typeface="Calibri"/>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E44D8-4E39-E747-ABA3-A38D18DD7991}" type="datetime4">
              <a:rPr lang="en-US" smtClean="0"/>
              <a:t>February 26,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83247-9625-D54C-9F93-8FB9AE0BA990}" type="datetime4">
              <a:rPr lang="en-US" smtClean="0"/>
              <a:t>February 26,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spc="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rgbClr val="2F75FF"/>
                </a:solidFill>
                <a:latin typeface="Baskerville"/>
                <a:cs typeface="Baskervill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76BA4982-4AF0-DB4F-9333-8D9310F989FE}" type="datetime4">
              <a:rPr lang="en-US" smtClean="0"/>
              <a:t>February 26, 2013</a:t>
            </a:fld>
            <a:endParaRPr lang="en-US" dirty="0"/>
          </a:p>
        </p:txBody>
      </p:sp>
      <p:sp>
        <p:nvSpPr>
          <p:cNvPr id="8" name="Slide Number Placeholder 7"/>
          <p:cNvSpPr>
            <a:spLocks noGrp="1"/>
          </p:cNvSpPr>
          <p:nvPr>
            <p:ph type="sldNum" sz="quarter" idx="11"/>
          </p:nvPr>
        </p:nvSpPr>
        <p:spPr>
          <a:xfrm>
            <a:off x="7992533" y="6394977"/>
            <a:ext cx="1151468" cy="365125"/>
          </a:xfrm>
        </p:spPr>
        <p:txBody>
          <a:bodyPr/>
          <a:lstStyle>
            <a:lvl1pPr>
              <a:defRPr>
                <a:solidFill>
                  <a:schemeClr val="tx1">
                    <a:lumMod val="65000"/>
                    <a:lumOff val="35000"/>
                  </a:schemeClr>
                </a:solidFill>
              </a:defRPr>
            </a:lvl1p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D37AD4-5F65-9246-A320-99398E228300}" type="datetime4">
              <a:rPr lang="en-US" smtClean="0"/>
              <a:t>February 26,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Baskerville"/>
                <a:cs typeface="Baskervil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Baskerville"/>
                <a:ea typeface="+mn-ea"/>
                <a:cs typeface="Baskervil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74484D-C0D8-F341-AFAC-F94253CF274C}" type="datetime4">
              <a:rPr lang="en-US" smtClean="0"/>
              <a:t>February 26,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B5D31-DDDB-9A45-8302-FC905F161DC9}" type="datetime4">
              <a:rPr lang="en-US" smtClean="0"/>
              <a:t>February 26,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698E-9ECC-B548-A50F-74DD87FDA111}" type="datetime4">
              <a:rPr lang="en-US" smtClean="0"/>
              <a:t>February 26,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E259C-B7C9-5B4C-9870-8F123567CAD7}" type="datetime4">
              <a:rPr lang="en-US" smtClean="0"/>
              <a:t>February 26,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2F7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7EB70-E4AA-7F43-8770-73CECE2B4546}" type="datetime4">
              <a:rPr lang="en-US" smtClean="0"/>
              <a:t>February 26,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AF7CE9B-8FA1-A542-A00A-450D7D194C53}" type="datetime4">
              <a:rPr lang="en-US" smtClean="0"/>
              <a:t>February 26, 2013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227377" y="6393487"/>
            <a:ext cx="916623" cy="365125"/>
          </a:xfrm>
          <a:prstGeom prst="rect">
            <a:avLst/>
          </a:prstGeom>
        </p:spPr>
        <p:txBody>
          <a:bodyPr vert="horz" lIns="91440" tIns="45720" rIns="91440" bIns="45720" rtlCol="0" anchor="ctr"/>
          <a:lstStyle>
            <a:lvl1pPr algn="r">
              <a:defRPr sz="2400" b="1">
                <a:solidFill>
                  <a:srgbClr val="595959"/>
                </a:solidFill>
                <a:latin typeface="Calibri"/>
                <a:cs typeface="Calibri"/>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p:txStyles>
    <p:titleStyle>
      <a:lvl1pPr algn="l" defTabSz="914400" rtl="0" eaLnBrk="1" latinLnBrk="0" hangingPunct="1">
        <a:spcBef>
          <a:spcPct val="0"/>
        </a:spcBef>
        <a:buNone/>
        <a:defRPr sz="3600" kern="1200" cap="all" spc="-60" baseline="0">
          <a:solidFill>
            <a:srgbClr val="2F75FF"/>
          </a:solidFill>
          <a:latin typeface="Baskerville"/>
          <a:ea typeface="+mj-ea"/>
          <a:cs typeface="Baskerville"/>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Baskerville"/>
          <a:ea typeface="+mn-ea"/>
          <a:cs typeface="Baskerville"/>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Baskerville"/>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Baskerville"/>
          <a:ea typeface="+mn-ea"/>
          <a:cs typeface="Baskerville"/>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yogastudio.com/wp-content/uploads/2011/12/workplace-yoga.jpg" TargetMode="Externa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hyperlink" Target="http://farm1.staticflickr.com/157/389279643_5a035dc337_z.jpg?zz=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khealth.com/wp-content/uploads/2012/03/IOM-FinalDraft-discussion-paper.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3.bp.blogspot.com/-zBvWje1GaRo/TzzlHKb1CnI/AAAAAAAAKCQ/4InpYDJLLrg/s1600/pasture-public-domain-free-history.jpg" TargetMode="External"/><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3.bp.blogspot.com/_du60MqdzT60/TQkbJ-tsmPI/AAAAAAAAAsw/LZpZkr6CGBc/s1600/When_shall_I_be_free_by_TiaraMia.jpg" TargetMode="Externa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hyperlink" Target="http://davidmschroeder.files.wordpress.com/2011/01/rollercoaster.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hyperlink" Target="http://3.bp.blogspot.com/-8i6WKALQXuY/T4sOA3FmTCI/AAAAAAAAC-0/NQfWmdjJ0Vs/s1600/2012-04-16-ParisMarathon+2012.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rm1.staticflickr.com/103/257521068_ef22d69496_z.jpg?zz=1" TargetMode="External"/><Relationship Id="rId3"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28600"/>
            <a:ext cx="8263467" cy="4571999"/>
          </a:xfrm>
        </p:spPr>
        <p:txBody>
          <a:bodyPr/>
          <a:lstStyle/>
          <a:p>
            <a:r>
              <a:rPr lang="en-US" sz="4800" cap="none" dirty="0" smtClean="0">
                <a:latin typeface="+mj-lt"/>
                <a:cs typeface="Capitals"/>
              </a:rPr>
              <a:t>DATA IS NOT A BUSINESS MODEL: MOVING KNOWLEDGE TO ACTION</a:t>
            </a:r>
            <a:endParaRPr lang="en-US" sz="4800" cap="none" dirty="0">
              <a:latin typeface="+mj-lt"/>
              <a:cs typeface="Capitals"/>
            </a:endParaRPr>
          </a:p>
        </p:txBody>
      </p:sp>
      <p:sp>
        <p:nvSpPr>
          <p:cNvPr id="3" name="Subtitle 2"/>
          <p:cNvSpPr>
            <a:spLocks noGrp="1"/>
          </p:cNvSpPr>
          <p:nvPr>
            <p:ph type="subTitle" idx="1"/>
          </p:nvPr>
        </p:nvSpPr>
        <p:spPr>
          <a:xfrm>
            <a:off x="457200" y="4411133"/>
            <a:ext cx="7772400" cy="1295401"/>
          </a:xfrm>
        </p:spPr>
        <p:txBody>
          <a:bodyPr>
            <a:noAutofit/>
          </a:bodyPr>
          <a:lstStyle/>
          <a:p>
            <a:r>
              <a:rPr lang="en-US" sz="1600" b="1" dirty="0" smtClean="0">
                <a:solidFill>
                  <a:schemeClr val="tx1">
                    <a:lumMod val="65000"/>
                    <a:lumOff val="35000"/>
                  </a:schemeClr>
                </a:solidFill>
                <a:latin typeface="Arial"/>
                <a:cs typeface="Arial"/>
              </a:rPr>
              <a:t>Jen van der </a:t>
            </a:r>
            <a:r>
              <a:rPr lang="en-US" sz="1600" b="1" dirty="0" err="1" smtClean="0">
                <a:solidFill>
                  <a:schemeClr val="tx1">
                    <a:lumMod val="65000"/>
                    <a:lumOff val="35000"/>
                  </a:schemeClr>
                </a:solidFill>
                <a:latin typeface="Arial"/>
                <a:cs typeface="Arial"/>
              </a:rPr>
              <a:t>meer</a:t>
            </a:r>
            <a:endParaRPr lang="en-US" sz="1600" b="1" dirty="0" smtClean="0">
              <a:solidFill>
                <a:schemeClr val="tx1">
                  <a:lumMod val="65000"/>
                  <a:lumOff val="35000"/>
                </a:schemeClr>
              </a:solidFill>
              <a:latin typeface="Arial"/>
              <a:cs typeface="Arial"/>
            </a:endParaRPr>
          </a:p>
          <a:p>
            <a:r>
              <a:rPr lang="en-US" sz="1600" b="1" dirty="0" smtClean="0">
                <a:solidFill>
                  <a:schemeClr val="tx1">
                    <a:lumMod val="65000"/>
                    <a:lumOff val="35000"/>
                  </a:schemeClr>
                </a:solidFill>
                <a:latin typeface="Arial"/>
                <a:cs typeface="Arial"/>
              </a:rPr>
              <a:t>STRATA 2013 FEBRUARY 26, 2013</a:t>
            </a:r>
          </a:p>
          <a:p>
            <a:r>
              <a:rPr lang="en-US" sz="1600" b="1" dirty="0" smtClean="0">
                <a:solidFill>
                  <a:schemeClr val="tx1">
                    <a:lumMod val="65000"/>
                    <a:lumOff val="35000"/>
                  </a:schemeClr>
                </a:solidFill>
                <a:latin typeface="Arial"/>
                <a:cs typeface="Arial"/>
              </a:rPr>
              <a:t>Luminary labs | NYU ITP | SVA POD </a:t>
            </a:r>
            <a:endParaRPr lang="en-US" sz="1600" b="1" dirty="0">
              <a:solidFill>
                <a:schemeClr val="tx1">
                  <a:lumMod val="65000"/>
                  <a:lumOff val="35000"/>
                </a:schemeClr>
              </a:solidFill>
              <a:latin typeface="Arial"/>
              <a:cs typeface="Arial"/>
            </a:endParaRPr>
          </a:p>
          <a:p>
            <a:r>
              <a:rPr lang="en-US" sz="1600" b="1" dirty="0" smtClean="0">
                <a:solidFill>
                  <a:schemeClr val="tx1">
                    <a:lumMod val="65000"/>
                    <a:lumOff val="35000"/>
                  </a:schemeClr>
                </a:solidFill>
                <a:latin typeface="Arial"/>
                <a:cs typeface="Arial"/>
              </a:rPr>
              <a:t>Jen van der Meer @</a:t>
            </a:r>
            <a:r>
              <a:rPr lang="en-US" sz="1600" b="1" dirty="0" err="1" smtClean="0">
                <a:solidFill>
                  <a:schemeClr val="tx1">
                    <a:lumMod val="65000"/>
                    <a:lumOff val="35000"/>
                  </a:schemeClr>
                </a:solidFill>
                <a:latin typeface="Arial"/>
                <a:cs typeface="Arial"/>
              </a:rPr>
              <a:t>jenvandermeer</a:t>
            </a:r>
            <a:r>
              <a:rPr lang="en-US" sz="1600" b="1" dirty="0" smtClean="0">
                <a:solidFill>
                  <a:schemeClr val="tx1">
                    <a:lumMod val="65000"/>
                    <a:lumOff val="35000"/>
                  </a:schemeClr>
                </a:solidFill>
                <a:latin typeface="Arial"/>
                <a:cs typeface="Arial"/>
              </a:rPr>
              <a:t> </a:t>
            </a:r>
          </a:p>
          <a:p>
            <a:r>
              <a:rPr lang="en-US" sz="1600" b="1" dirty="0" err="1" smtClean="0">
                <a:solidFill>
                  <a:schemeClr val="tx1">
                    <a:lumMod val="65000"/>
                    <a:lumOff val="35000"/>
                  </a:schemeClr>
                </a:solidFill>
                <a:latin typeface="Arial"/>
                <a:cs typeface="Arial"/>
              </a:rPr>
              <a:t>www.jenvandermeer.com</a:t>
            </a:r>
            <a:endParaRPr lang="en-US" sz="1600" b="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991947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VS-COST-highline-gone[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7" name="Date Placeholder 4"/>
          <p:cNvSpPr txBox="1">
            <a:spLocks/>
          </p:cNvSpPr>
          <p:nvPr/>
        </p:nvSpPr>
        <p:spPr>
          <a:xfrm>
            <a:off x="609600" y="6324601"/>
            <a:ext cx="3429000" cy="304800"/>
          </a:xfrm>
          <a:prstGeom prst="rect">
            <a:avLst/>
          </a:prstGeom>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25DE6-A0F3-154F-82AD-674AF0102AD1}" type="datetime4">
              <a:rPr lang="en-US" smtClean="0"/>
              <a:pPr/>
              <a:t>February 26, 2013</a:t>
            </a:fld>
            <a:endParaRPr lang="en-US" dirty="0"/>
          </a:p>
        </p:txBody>
      </p:sp>
      <p:sp>
        <p:nvSpPr>
          <p:cNvPr id="8" name="Title 5"/>
          <p:cNvSpPr>
            <a:spLocks noGrp="1"/>
          </p:cNvSpPr>
          <p:nvPr>
            <p:ph type="ctrTitle"/>
          </p:nvPr>
        </p:nvSpPr>
        <p:spPr>
          <a:xfrm>
            <a:off x="457200" y="1019175"/>
            <a:ext cx="8686800" cy="4571999"/>
          </a:xfrm>
        </p:spPr>
        <p:txBody>
          <a:bodyPr/>
          <a:lstStyle/>
          <a:p>
            <a:r>
              <a:rPr lang="en-US" sz="7200" b="1" cap="none" spc="0" dirty="0" smtClean="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rPr>
              <a:t>LESSON 3: ALL BUSINESS MODELS LADDER UP TO REVS COST</a:t>
            </a:r>
            <a:endParaRPr lang="en-US" sz="7200" b="1" cap="none" spc="0" dirty="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3596793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AAFEC-67F8-1841-BE11-252897ED9D81}" type="datetime4">
              <a:rPr lang="en-US" smtClean="0">
                <a:solidFill>
                  <a:schemeClr val="bg1"/>
                </a:solidFill>
              </a:rPr>
              <a:t>February 26, 2013</a:t>
            </a:fld>
            <a:endParaRPr lang="en-US">
              <a:solidFill>
                <a:schemeClr val="bg1"/>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chemeClr val="bg1"/>
                </a:solidFill>
              </a:rPr>
              <a:pPr/>
              <a:t>11</a:t>
            </a:fld>
            <a:endParaRPr lang="en-US">
              <a:solidFill>
                <a:schemeClr val="bg1"/>
              </a:solidFill>
            </a:endParaRPr>
          </a:p>
        </p:txBody>
      </p:sp>
      <p:sp>
        <p:nvSpPr>
          <p:cNvPr id="7" name="Date Placeholder 4"/>
          <p:cNvSpPr txBox="1">
            <a:spLocks/>
          </p:cNvSpPr>
          <p:nvPr/>
        </p:nvSpPr>
        <p:spPr>
          <a:xfrm>
            <a:off x="609600" y="6324601"/>
            <a:ext cx="3429000" cy="304800"/>
          </a:xfrm>
          <a:prstGeom prst="rect">
            <a:avLst/>
          </a:prstGeom>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25DE6-A0F3-154F-82AD-674AF0102AD1}" type="datetime4">
              <a:rPr lang="en-US" smtClean="0"/>
              <a:pPr/>
              <a:t>February 26, 2013</a:t>
            </a:fld>
            <a:endParaRPr lang="en-US" dirty="0"/>
          </a:p>
        </p:txBody>
      </p:sp>
      <p:pic>
        <p:nvPicPr>
          <p:cNvPr id="9" name="Picture 8" descr="10185611_2205978725.jpeg"/>
          <p:cNvPicPr>
            <a:picLocks noChangeAspect="1"/>
          </p:cNvPicPr>
          <p:nvPr/>
        </p:nvPicPr>
        <p:blipFill rotWithShape="1">
          <a:blip r:embed="rId2">
            <a:extLst>
              <a:ext uri="{28A0092B-C50C-407E-A947-70E740481C1C}">
                <a14:useLocalDpi xmlns:a14="http://schemas.microsoft.com/office/drawing/2010/main" val="0"/>
              </a:ext>
            </a:extLst>
          </a:blip>
          <a:srcRect t="16445" b="11936"/>
          <a:stretch/>
        </p:blipFill>
        <p:spPr>
          <a:xfrm>
            <a:off x="-431800" y="0"/>
            <a:ext cx="9575800" cy="6858000"/>
          </a:xfrm>
          <a:prstGeom prst="rect">
            <a:avLst/>
          </a:prstGeom>
        </p:spPr>
      </p:pic>
    </p:spTree>
    <p:extLst>
      <p:ext uri="{BB962C8B-B14F-4D97-AF65-F5344CB8AC3E}">
        <p14:creationId xmlns:p14="http://schemas.microsoft.com/office/powerpoint/2010/main" val="12951061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838200"/>
            <a:ext cx="7772400" cy="4571999"/>
          </a:xfrm>
        </p:spPr>
        <p:txBody>
          <a:bodyPr/>
          <a:lstStyle/>
          <a:p>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2:</a:t>
            </a:r>
            <a:r>
              <a:rPr lang="en-US" sz="6000" cap="none" dirty="0">
                <a:latin typeface="Arial Black"/>
                <a:cs typeface="Arial Black"/>
              </a:rPr>
              <a:t> </a:t>
            </a:r>
            <a:r>
              <a:rPr lang="en-US" sz="6000" cap="none" dirty="0" smtClean="0">
                <a:latin typeface="Arial Black"/>
                <a:cs typeface="Arial Black"/>
              </a:rPr>
              <a:t>ACTION IS THE SCARCEST RESOURCE</a:t>
            </a:r>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 </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12</a:t>
            </a:fld>
            <a:endParaRPr lang="en-US"/>
          </a:p>
        </p:txBody>
      </p:sp>
    </p:spTree>
    <p:extLst>
      <p:ext uri="{BB962C8B-B14F-4D97-AF65-F5344CB8AC3E}">
        <p14:creationId xmlns:p14="http://schemas.microsoft.com/office/powerpoint/2010/main" val="3389545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13</a:t>
            </a:fld>
            <a:endParaRPr lang="en-US"/>
          </a:p>
        </p:txBody>
      </p:sp>
      <p:pic>
        <p:nvPicPr>
          <p:cNvPr id="3" name="Picture 2" descr="6a00d8345200d669e2014e879c7ded970d-500w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7491362" y="6292335"/>
            <a:ext cx="1496962" cy="369332"/>
          </a:xfrm>
          <a:prstGeom prst="rect">
            <a:avLst/>
          </a:prstGeom>
          <a:noFill/>
        </p:spPr>
        <p:txBody>
          <a:bodyPr wrap="none" rtlCol="0">
            <a:spAutoFit/>
          </a:bodyPr>
          <a:lstStyle/>
          <a:p>
            <a:r>
              <a:rPr lang="en-US" dirty="0" smtClean="0">
                <a:solidFill>
                  <a:schemeClr val="bg1"/>
                </a:solidFill>
              </a:rPr>
              <a:t>@</a:t>
            </a:r>
            <a:r>
              <a:rPr lang="en-US" dirty="0" err="1" smtClean="0">
                <a:solidFill>
                  <a:schemeClr val="bg1"/>
                </a:solidFill>
              </a:rPr>
              <a:t>gothamgal</a:t>
            </a:r>
            <a:endParaRPr lang="en-US" dirty="0">
              <a:solidFill>
                <a:schemeClr val="bg1"/>
              </a:solidFill>
            </a:endParaRPr>
          </a:p>
        </p:txBody>
      </p:sp>
    </p:spTree>
    <p:extLst>
      <p:ext uri="{BB962C8B-B14F-4D97-AF65-F5344CB8AC3E}">
        <p14:creationId xmlns:p14="http://schemas.microsoft.com/office/powerpoint/2010/main" val="35476197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14</a:t>
            </a:fld>
            <a:endParaRPr lang="en-US"/>
          </a:p>
        </p:txBody>
      </p:sp>
      <p:sp>
        <p:nvSpPr>
          <p:cNvPr id="9" name="TextBox 8"/>
          <p:cNvSpPr txBox="1"/>
          <p:nvPr/>
        </p:nvSpPr>
        <p:spPr>
          <a:xfrm>
            <a:off x="2082800" y="2895600"/>
            <a:ext cx="3161029" cy="646331"/>
          </a:xfrm>
          <a:prstGeom prst="rect">
            <a:avLst/>
          </a:prstGeom>
          <a:noFill/>
        </p:spPr>
        <p:txBody>
          <a:bodyPr wrap="none" rtlCol="0">
            <a:spAutoFit/>
          </a:bodyPr>
          <a:lstStyle/>
          <a:p>
            <a:r>
              <a:rPr lang="en-US" dirty="0" smtClean="0"/>
              <a:t>Get luminary website here….</a:t>
            </a:r>
          </a:p>
          <a:p>
            <a:endParaRPr lang="en-US" dirty="0"/>
          </a:p>
        </p:txBody>
      </p:sp>
      <p:pic>
        <p:nvPicPr>
          <p:cNvPr id="2" name="Picture 1" descr="Screen Shot 2013-02-25 at 12.1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38"/>
            <a:ext cx="9144000" cy="3463793"/>
          </a:xfrm>
          <a:prstGeom prst="rect">
            <a:avLst/>
          </a:prstGeom>
        </p:spPr>
      </p:pic>
      <p:pic>
        <p:nvPicPr>
          <p:cNvPr id="3" name="Picture 2"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950" y="3541931"/>
            <a:ext cx="3390900" cy="2387600"/>
          </a:xfrm>
          <a:prstGeom prst="rect">
            <a:avLst/>
          </a:prstGeom>
        </p:spPr>
      </p:pic>
      <p:pic>
        <p:nvPicPr>
          <p:cNvPr id="6" name="Picture 5" descr="imgr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50" y="3937001"/>
            <a:ext cx="1835150" cy="1835150"/>
          </a:xfrm>
          <a:prstGeom prst="rect">
            <a:avLst/>
          </a:prstGeom>
        </p:spPr>
      </p:pic>
      <p:pic>
        <p:nvPicPr>
          <p:cNvPr id="7" name="Picture 6" descr="DDD jud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450" y="3816351"/>
            <a:ext cx="2933700" cy="1955800"/>
          </a:xfrm>
          <a:prstGeom prst="rect">
            <a:avLst/>
          </a:prstGeom>
        </p:spPr>
      </p:pic>
    </p:spTree>
    <p:extLst>
      <p:ext uri="{BB962C8B-B14F-4D97-AF65-F5344CB8AC3E}">
        <p14:creationId xmlns:p14="http://schemas.microsoft.com/office/powerpoint/2010/main" val="3897092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ll-curv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935"/>
            <a:ext cx="8221472" cy="4232782"/>
          </a:xfrm>
          <a:prstGeom prst="rect">
            <a:avLst/>
          </a:prstGeom>
        </p:spPr>
      </p:pic>
      <p:sp>
        <p:nvSpPr>
          <p:cNvPr id="2" name="TextBox 1"/>
          <p:cNvSpPr txBox="1"/>
          <p:nvPr/>
        </p:nvSpPr>
        <p:spPr>
          <a:xfrm>
            <a:off x="6680200" y="4842927"/>
            <a:ext cx="1998472" cy="1200329"/>
          </a:xfrm>
          <a:prstGeom prst="rect">
            <a:avLst/>
          </a:prstGeom>
          <a:noFill/>
        </p:spPr>
        <p:txBody>
          <a:bodyPr wrap="square" rtlCol="0">
            <a:spAutoFit/>
          </a:bodyPr>
          <a:lstStyle/>
          <a:p>
            <a:r>
              <a:rPr lang="en-US" i="1" dirty="0" smtClean="0"/>
              <a:t>Great idea, identified business model potential   </a:t>
            </a:r>
            <a:endParaRPr lang="en-US" i="1" dirty="0"/>
          </a:p>
        </p:txBody>
      </p:sp>
      <p:sp>
        <p:nvSpPr>
          <p:cNvPr id="6" name="TextBox 5"/>
          <p:cNvSpPr txBox="1"/>
          <p:nvPr/>
        </p:nvSpPr>
        <p:spPr>
          <a:xfrm>
            <a:off x="4800600" y="4842927"/>
            <a:ext cx="1701800" cy="1477328"/>
          </a:xfrm>
          <a:prstGeom prst="rect">
            <a:avLst/>
          </a:prstGeom>
          <a:noFill/>
        </p:spPr>
        <p:txBody>
          <a:bodyPr wrap="square" rtlCol="0">
            <a:spAutoFit/>
          </a:bodyPr>
          <a:lstStyle/>
          <a:p>
            <a:r>
              <a:rPr lang="en-US" i="1" dirty="0" smtClean="0"/>
              <a:t>Great potential idea, uncertain or unlikely business models</a:t>
            </a:r>
            <a:endParaRPr lang="en-US" i="1" dirty="0"/>
          </a:p>
        </p:txBody>
      </p:sp>
      <p:sp>
        <p:nvSpPr>
          <p:cNvPr id="7" name="TextBox 6"/>
          <p:cNvSpPr txBox="1"/>
          <p:nvPr/>
        </p:nvSpPr>
        <p:spPr>
          <a:xfrm>
            <a:off x="787400" y="4842927"/>
            <a:ext cx="1701800" cy="369332"/>
          </a:xfrm>
          <a:prstGeom prst="rect">
            <a:avLst/>
          </a:prstGeom>
          <a:noFill/>
        </p:spPr>
        <p:txBody>
          <a:bodyPr wrap="square" rtlCol="0">
            <a:spAutoFit/>
          </a:bodyPr>
          <a:lstStyle/>
          <a:p>
            <a:r>
              <a:rPr lang="en-US" i="1" dirty="0" smtClean="0"/>
              <a:t>Whoops</a:t>
            </a:r>
            <a:endParaRPr lang="en-US" i="1" dirty="0"/>
          </a:p>
        </p:txBody>
      </p:sp>
      <p:sp>
        <p:nvSpPr>
          <p:cNvPr id="10" name="TextBox 9"/>
          <p:cNvSpPr txBox="1"/>
          <p:nvPr/>
        </p:nvSpPr>
        <p:spPr>
          <a:xfrm>
            <a:off x="2616200" y="4919127"/>
            <a:ext cx="1701800" cy="1477328"/>
          </a:xfrm>
          <a:prstGeom prst="rect">
            <a:avLst/>
          </a:prstGeom>
          <a:noFill/>
        </p:spPr>
        <p:txBody>
          <a:bodyPr wrap="square" rtlCol="0">
            <a:spAutoFit/>
          </a:bodyPr>
          <a:lstStyle/>
          <a:p>
            <a:r>
              <a:rPr lang="en-US" i="1" dirty="0" smtClean="0"/>
              <a:t>Idea not breakthrough, addressable market too small</a:t>
            </a:r>
            <a:endParaRPr lang="en-US" i="1" dirty="0"/>
          </a:p>
        </p:txBody>
      </p:sp>
      <p:sp>
        <p:nvSpPr>
          <p:cNvPr id="9" name="Title 5"/>
          <p:cNvSpPr txBox="1">
            <a:spLocks/>
          </p:cNvSpPr>
          <p:nvPr/>
        </p:nvSpPr>
        <p:spPr>
          <a:xfrm>
            <a:off x="457200" y="152718"/>
            <a:ext cx="8686800" cy="1371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8000" b="1" kern="1200" cap="all" spc="0" baseline="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latin typeface="Baskerville"/>
                <a:ea typeface="+mj-ea"/>
                <a:cs typeface="Baskerville"/>
              </a:defRPr>
            </a:lvl1pPr>
          </a:lstStyle>
          <a:p>
            <a:endParaRPr lang="en-US" sz="4800" cap="none" dirty="0">
              <a:latin typeface="Arial Black"/>
              <a:cs typeface="Arial Black"/>
            </a:endParaRPr>
          </a:p>
        </p:txBody>
      </p:sp>
      <p:sp>
        <p:nvSpPr>
          <p:cNvPr id="13" name="Title 5"/>
          <p:cNvSpPr txBox="1">
            <a:spLocks/>
          </p:cNvSpPr>
          <p:nvPr/>
        </p:nvSpPr>
        <p:spPr>
          <a:xfrm>
            <a:off x="609600" y="305118"/>
            <a:ext cx="8686800" cy="1371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8000" b="1" kern="1200" cap="all" spc="0" baseline="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latin typeface="Baskerville"/>
                <a:ea typeface="+mj-ea"/>
                <a:cs typeface="Baskerville"/>
              </a:defRPr>
            </a:lvl1pPr>
          </a:lstStyle>
          <a:p>
            <a:endParaRPr lang="en-US" sz="4800" cap="none" dirty="0">
              <a:latin typeface="Arial Black"/>
              <a:cs typeface="Arial Black"/>
            </a:endParaRPr>
          </a:p>
        </p:txBody>
      </p:sp>
      <p:sp>
        <p:nvSpPr>
          <p:cNvPr id="14" name="Title 5"/>
          <p:cNvSpPr txBox="1">
            <a:spLocks/>
          </p:cNvSpPr>
          <p:nvPr/>
        </p:nvSpPr>
        <p:spPr>
          <a:xfrm>
            <a:off x="457206" y="203523"/>
            <a:ext cx="7738533" cy="13716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100000"/>
              </a:lnSpc>
              <a:spcBef>
                <a:spcPct val="0"/>
              </a:spcBef>
              <a:buNone/>
              <a:defRPr sz="8000" b="1" kern="1200" cap="all" spc="0" baseline="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latin typeface="Baskerville"/>
                <a:ea typeface="+mj-ea"/>
                <a:cs typeface="Baskerville"/>
              </a:defRPr>
            </a:lvl1pPr>
          </a:lstStyle>
          <a:p>
            <a:r>
              <a:rPr lang="en-US" sz="4800" cap="none" dirty="0" smtClean="0">
                <a:latin typeface="Arial Black"/>
                <a:cs typeface="Arial Black"/>
              </a:rPr>
              <a:t>THE SPREAD OF NEW IDEAS </a:t>
            </a:r>
            <a:endParaRPr lang="en-US" sz="4800" cap="none" dirty="0">
              <a:latin typeface="Arial Black"/>
              <a:cs typeface="Arial Black"/>
            </a:endParaRPr>
          </a:p>
        </p:txBody>
      </p:sp>
    </p:spTree>
    <p:extLst>
      <p:ext uri="{BB962C8B-B14F-4D97-AF65-F5344CB8AC3E}">
        <p14:creationId xmlns:p14="http://schemas.microsoft.com/office/powerpoint/2010/main" val="28349353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718"/>
            <a:ext cx="8686800" cy="1371600"/>
          </a:xfrm>
        </p:spPr>
        <p:txBody>
          <a:bodyPr>
            <a:normAutofit fontScale="90000"/>
          </a:bodyPr>
          <a:lstStyle/>
          <a:p>
            <a:r>
              <a:rPr lang="en-US" sz="48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HOW MUCH IS YOUR DATA WORTH?</a:t>
            </a:r>
            <a:endParaRPr lang="en-US" sz="48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8" name="Content Placeholder 7"/>
          <p:cNvSpPr>
            <a:spLocks noGrp="1"/>
          </p:cNvSpPr>
          <p:nvPr>
            <p:ph idx="1"/>
          </p:nvPr>
        </p:nvSpPr>
        <p:spPr>
          <a:xfrm>
            <a:off x="457200" y="1752600"/>
            <a:ext cx="7874000" cy="4373563"/>
          </a:xfrm>
        </p:spPr>
        <p:txBody>
          <a:bodyPr>
            <a:normAutofit lnSpcReduction="10000"/>
          </a:bodyPr>
          <a:lstStyle/>
          <a:p>
            <a:r>
              <a:rPr lang="en-US" dirty="0" smtClean="0">
                <a:latin typeface="Arial"/>
                <a:cs typeface="Arial"/>
              </a:rPr>
              <a:t>The single biggest error new companies make in estimating their potential growth: overvaluing the value of the data itself.</a:t>
            </a:r>
          </a:p>
          <a:p>
            <a:r>
              <a:rPr lang="en-US" b="0" dirty="0" smtClean="0">
                <a:latin typeface="Arial"/>
                <a:cs typeface="Arial"/>
              </a:rPr>
              <a:t>“We have a consumer based model and we’ll sell data to small  businesses to tell them how we’re doing.” </a:t>
            </a:r>
          </a:p>
          <a:p>
            <a:r>
              <a:rPr lang="en-US" b="0" dirty="0" smtClean="0">
                <a:latin typeface="Arial"/>
                <a:cs typeface="Arial"/>
              </a:rPr>
              <a:t>“We know how to find patterns in unstructured data and we can sell this to data brokers and to developer APIs.” </a:t>
            </a:r>
          </a:p>
          <a:p>
            <a:r>
              <a:rPr lang="en-US" b="0" dirty="0" smtClean="0">
                <a:latin typeface="Arial"/>
                <a:cs typeface="Arial"/>
              </a:rPr>
              <a:t>“We collect lots of interesting social data about how people interact with brands at the store level and we’ll sell that data back to CPG brands that have no direct </a:t>
            </a:r>
            <a:r>
              <a:rPr lang="en-US" b="0" dirty="0" err="1" smtClean="0">
                <a:latin typeface="Arial"/>
                <a:cs typeface="Arial"/>
              </a:rPr>
              <a:t>touchpoint</a:t>
            </a:r>
            <a:r>
              <a:rPr lang="en-US" b="0" dirty="0" smtClean="0">
                <a:latin typeface="Arial"/>
                <a:cs typeface="Arial"/>
              </a:rPr>
              <a:t>.”</a:t>
            </a:r>
          </a:p>
          <a:p>
            <a:r>
              <a:rPr lang="en-US" b="0" dirty="0" smtClean="0">
                <a:latin typeface="Arial"/>
                <a:cs typeface="Arial"/>
              </a:rPr>
              <a:t>“We have a novel data source triangulating accelerometer data with GPS and loyalty points, which is a unique and proprietary algorithm that will measure behavior change…” </a:t>
            </a:r>
          </a:p>
          <a:p>
            <a:endParaRPr lang="en-US" dirty="0">
              <a:latin typeface="Arial"/>
              <a:cs typeface="Arial"/>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16</a:t>
            </a:fld>
            <a:endParaRPr lang="en-US" dirty="0"/>
          </a:p>
        </p:txBody>
      </p:sp>
    </p:spTree>
    <p:extLst>
      <p:ext uri="{BB962C8B-B14F-4D97-AF65-F5344CB8AC3E}">
        <p14:creationId xmlns:p14="http://schemas.microsoft.com/office/powerpoint/2010/main" val="13418553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718"/>
            <a:ext cx="8686800" cy="1371600"/>
          </a:xfrm>
        </p:spPr>
        <p:txBody>
          <a:bodyPr>
            <a:normAutofit fontScale="90000"/>
          </a:bodyPr>
          <a:lstStyle/>
          <a:p>
            <a:r>
              <a:rPr lang="en-US" sz="4800" cap="none" dirty="0" smtClean="0">
                <a:latin typeface="Arial Black"/>
                <a:cs typeface="Arial Black"/>
              </a:rPr>
              <a:t>ACTION SITS ON TOP OF THE WISDOM PYRAMID </a:t>
            </a:r>
            <a:endParaRPr lang="en-US" sz="48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17</a:t>
            </a:fld>
            <a:endParaRPr lang="en-US" dirty="0"/>
          </a:p>
        </p:txBody>
      </p:sp>
      <p:graphicFrame>
        <p:nvGraphicFramePr>
          <p:cNvPr id="3" name="Diagram 2"/>
          <p:cNvGraphicFramePr/>
          <p:nvPr>
            <p:extLst>
              <p:ext uri="{D42A27DB-BD31-4B8C-83A1-F6EECF244321}">
                <p14:modId xmlns:p14="http://schemas.microsoft.com/office/powerpoint/2010/main" val="4001003453"/>
              </p:ext>
            </p:extLst>
          </p:nvPr>
        </p:nvGraphicFramePr>
        <p:xfrm>
          <a:off x="389468" y="20404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Up Arrow 11"/>
          <p:cNvSpPr/>
          <p:nvPr/>
        </p:nvSpPr>
        <p:spPr>
          <a:xfrm>
            <a:off x="6146800" y="2040468"/>
            <a:ext cx="914400" cy="3242732"/>
          </a:xfrm>
          <a:prstGeom prst="up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TextBox 12"/>
          <p:cNvSpPr txBox="1"/>
          <p:nvPr/>
        </p:nvSpPr>
        <p:spPr>
          <a:xfrm>
            <a:off x="7061200" y="2316833"/>
            <a:ext cx="1964267" cy="2862323"/>
          </a:xfrm>
          <a:prstGeom prst="rect">
            <a:avLst/>
          </a:prstGeom>
          <a:noFill/>
        </p:spPr>
        <p:txBody>
          <a:bodyPr wrap="square" rtlCol="0">
            <a:spAutoFit/>
          </a:bodyPr>
          <a:lstStyle/>
          <a:p>
            <a:r>
              <a:rPr lang="en-US" dirty="0" smtClean="0"/>
              <a:t>Value to drive Revs up, </a:t>
            </a:r>
          </a:p>
          <a:p>
            <a:r>
              <a:rPr lang="en-US" dirty="0" smtClean="0"/>
              <a:t>Cost down</a:t>
            </a:r>
          </a:p>
          <a:p>
            <a:endParaRPr lang="en-US" i="1" dirty="0"/>
          </a:p>
          <a:p>
            <a:r>
              <a:rPr lang="en-US" i="1" dirty="0"/>
              <a:t>“Alas, how terrible is wisdom</a:t>
            </a:r>
          </a:p>
          <a:p>
            <a:r>
              <a:rPr lang="en-US" i="1" dirty="0"/>
              <a:t>when it brings no profit to the man that's wise</a:t>
            </a:r>
            <a:r>
              <a:rPr lang="en-US" i="1" dirty="0" smtClean="0"/>
              <a:t>!” </a:t>
            </a:r>
          </a:p>
          <a:p>
            <a:r>
              <a:rPr lang="en-US" i="1" dirty="0" smtClean="0"/>
              <a:t>– Sophocles </a:t>
            </a:r>
            <a:endParaRPr lang="en-US" i="1" dirty="0"/>
          </a:p>
        </p:txBody>
      </p:sp>
    </p:spTree>
    <p:extLst>
      <p:ext uri="{BB962C8B-B14F-4D97-AF65-F5344CB8AC3E}">
        <p14:creationId xmlns:p14="http://schemas.microsoft.com/office/powerpoint/2010/main" val="2787160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18</a:t>
            </a:fld>
            <a:endParaRPr lang="en-US" dirty="0"/>
          </a:p>
        </p:txBody>
      </p:sp>
      <p:pic>
        <p:nvPicPr>
          <p:cNvPr id="11" name="Picture 10" descr="Value ch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6" y="1799712"/>
            <a:ext cx="6561666" cy="4203156"/>
          </a:xfrm>
          <a:prstGeom prst="rect">
            <a:avLst/>
          </a:prstGeom>
        </p:spPr>
      </p:pic>
      <p:sp>
        <p:nvSpPr>
          <p:cNvPr id="7" name="Title 5"/>
          <p:cNvSpPr txBox="1">
            <a:spLocks/>
          </p:cNvSpPr>
          <p:nvPr/>
        </p:nvSpPr>
        <p:spPr>
          <a:xfrm>
            <a:off x="448732" y="124887"/>
            <a:ext cx="8686800" cy="1371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b="1" kern="1200" cap="all" spc="0" baseline="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latin typeface="Baskerville"/>
                <a:ea typeface="+mj-ea"/>
                <a:cs typeface="Baskerville"/>
              </a:defRPr>
            </a:lvl1pPr>
          </a:lstStyle>
          <a:p>
            <a:r>
              <a:rPr lang="en-US" sz="4800" cap="none" smtClean="0">
                <a:latin typeface="Arial Black"/>
                <a:cs typeface="Arial Black"/>
              </a:rPr>
              <a:t>ACTION TO INCREASE REVS, DECREASE COST</a:t>
            </a:r>
            <a:endParaRPr lang="en-US" sz="4800" cap="none" dirty="0">
              <a:latin typeface="Arial Black"/>
              <a:cs typeface="Arial Black"/>
            </a:endParaRPr>
          </a:p>
        </p:txBody>
      </p:sp>
    </p:spTree>
    <p:extLst>
      <p:ext uri="{BB962C8B-B14F-4D97-AF65-F5344CB8AC3E}">
        <p14:creationId xmlns:p14="http://schemas.microsoft.com/office/powerpoint/2010/main" val="30399483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010884" y="3234265"/>
            <a:ext cx="1690734"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011934" y="4250262"/>
            <a:ext cx="1690734"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027817" y="5266260"/>
            <a:ext cx="1690734"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1942" y="2218267"/>
            <a:ext cx="1690734"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57200" y="3234265"/>
            <a:ext cx="6470073"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57200" y="4250262"/>
            <a:ext cx="6470073"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57200" y="5266260"/>
            <a:ext cx="6470073"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 y="2218267"/>
            <a:ext cx="6470073" cy="94826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57200" y="152718"/>
            <a:ext cx="8686800" cy="1371600"/>
          </a:xfrm>
        </p:spPr>
        <p:txBody>
          <a:bodyPr>
            <a:normAutofit fontScale="90000"/>
          </a:bodyPr>
          <a:lstStyle/>
          <a:p>
            <a:r>
              <a:rPr lang="en-US" sz="48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WHAT ACTION ARE YOU INFORMING, BIG DATA?</a:t>
            </a:r>
            <a:endParaRPr lang="en-US" sz="48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8" name="Content Placeholder 7"/>
          <p:cNvSpPr>
            <a:spLocks noGrp="1"/>
          </p:cNvSpPr>
          <p:nvPr>
            <p:ph idx="1"/>
          </p:nvPr>
        </p:nvSpPr>
        <p:spPr>
          <a:xfrm>
            <a:off x="778933" y="2154088"/>
            <a:ext cx="6148340" cy="4373563"/>
          </a:xfrm>
          <a:noFill/>
        </p:spPr>
        <p:txBody>
          <a:bodyPr>
            <a:normAutofit fontScale="70000" lnSpcReduction="20000"/>
          </a:bodyPr>
          <a:lstStyle/>
          <a:p>
            <a:endParaRPr lang="en-US" b="0" dirty="0">
              <a:latin typeface="Arial"/>
              <a:cs typeface="Arial"/>
            </a:endParaRPr>
          </a:p>
          <a:p>
            <a:r>
              <a:rPr lang="en-US" b="0" dirty="0" smtClean="0">
                <a:latin typeface="Arial"/>
                <a:cs typeface="Arial"/>
              </a:rPr>
              <a:t>_____ indexes </a:t>
            </a:r>
            <a:r>
              <a:rPr lang="en-US" b="0" dirty="0">
                <a:latin typeface="Arial"/>
                <a:cs typeface="Arial"/>
              </a:rPr>
              <a:t>and makes searchable data from any app, server or network device in real time including logs, </a:t>
            </a:r>
            <a:r>
              <a:rPr lang="en-US" b="0" dirty="0" err="1">
                <a:latin typeface="Arial"/>
                <a:cs typeface="Arial"/>
              </a:rPr>
              <a:t>config</a:t>
            </a:r>
            <a:r>
              <a:rPr lang="en-US" b="0" dirty="0">
                <a:latin typeface="Arial"/>
                <a:cs typeface="Arial"/>
              </a:rPr>
              <a:t> files, messages, alerts, scripts and metrics</a:t>
            </a:r>
            <a:r>
              <a:rPr lang="en-US" b="0" dirty="0" smtClean="0">
                <a:latin typeface="Arial"/>
                <a:cs typeface="Arial"/>
              </a:rPr>
              <a:t>.</a:t>
            </a:r>
          </a:p>
          <a:p>
            <a:endParaRPr lang="en-US" b="0" dirty="0" smtClean="0">
              <a:latin typeface="Arial"/>
              <a:cs typeface="Arial"/>
            </a:endParaRPr>
          </a:p>
          <a:p>
            <a:r>
              <a:rPr lang="en-US" b="0" dirty="0" smtClean="0">
                <a:latin typeface="Arial"/>
                <a:cs typeface="Arial"/>
              </a:rPr>
              <a:t>______ makes </a:t>
            </a:r>
            <a:r>
              <a:rPr lang="en-US" b="0" dirty="0">
                <a:latin typeface="Arial"/>
                <a:cs typeface="Arial"/>
              </a:rPr>
              <a:t>sense of the world's public data to help your company answer billion dollar </a:t>
            </a:r>
            <a:r>
              <a:rPr lang="en-US" b="0" dirty="0" smtClean="0">
                <a:latin typeface="Arial"/>
                <a:cs typeface="Arial"/>
              </a:rPr>
              <a:t>questions. To solve technology challenges, identify target companies, and detect disruptive trends. </a:t>
            </a:r>
            <a:endParaRPr lang="en-US" b="0" i="1" dirty="0">
              <a:latin typeface="Arial"/>
              <a:cs typeface="Arial"/>
            </a:endParaRPr>
          </a:p>
          <a:p>
            <a:endParaRPr lang="en-US" b="0" dirty="0">
              <a:latin typeface="Arial"/>
              <a:cs typeface="Arial"/>
            </a:endParaRPr>
          </a:p>
          <a:p>
            <a:r>
              <a:rPr lang="en-US" b="0" dirty="0" smtClean="0">
                <a:latin typeface="Arial"/>
                <a:cs typeface="Arial"/>
              </a:rPr>
              <a:t>______ is </a:t>
            </a:r>
            <a:r>
              <a:rPr lang="en-US" b="0" dirty="0">
                <a:latin typeface="Arial"/>
                <a:cs typeface="Arial"/>
              </a:rPr>
              <a:t>an innovative solution for statistical/analytics outsourcing. We are the leading platform for predictive modeling competitions. Companies, governments and researchers present datasets and problems - the world's best data scientists then compete to produce the best solutions. </a:t>
            </a:r>
            <a:endParaRPr lang="en-US" b="0" dirty="0" smtClean="0">
              <a:latin typeface="Arial"/>
              <a:cs typeface="Arial"/>
            </a:endParaRPr>
          </a:p>
          <a:p>
            <a:endParaRPr lang="en-US" b="0" dirty="0">
              <a:latin typeface="Arial"/>
              <a:cs typeface="Arial"/>
            </a:endParaRPr>
          </a:p>
          <a:p>
            <a:r>
              <a:rPr lang="en-US" b="0" dirty="0" smtClean="0">
                <a:latin typeface="Arial"/>
                <a:cs typeface="Arial"/>
              </a:rPr>
              <a:t>_______ is </a:t>
            </a:r>
            <a:r>
              <a:rPr lang="en-US" b="0" dirty="0">
                <a:latin typeface="Arial"/>
                <a:cs typeface="Arial"/>
              </a:rPr>
              <a:t>the single application for big data analytics. Data integration, data analytics and data visualization with the Business </a:t>
            </a:r>
            <a:r>
              <a:rPr lang="en-US" b="0" dirty="0" err="1">
                <a:latin typeface="Arial"/>
                <a:cs typeface="Arial"/>
              </a:rPr>
              <a:t>Infographic</a:t>
            </a:r>
            <a:r>
              <a:rPr lang="en-US" b="0" dirty="0">
                <a:latin typeface="Arial"/>
                <a:cs typeface="Arial"/>
              </a:rPr>
              <a:t>™ designer.</a:t>
            </a:r>
            <a:endParaRPr lang="en-US" b="0" dirty="0" smtClean="0">
              <a:latin typeface="Arial"/>
              <a:cs typeface="Arial"/>
            </a:endParaRPr>
          </a:p>
          <a:p>
            <a:endParaRPr lang="en-US" b="0" dirty="0">
              <a:solidFill>
                <a:schemeClr val="bg1"/>
              </a:solidFill>
              <a:latin typeface="Arial"/>
              <a:cs typeface="Arial"/>
            </a:endParaRPr>
          </a:p>
          <a:p>
            <a:endParaRPr lang="en-US" b="0" dirty="0">
              <a:latin typeface="Arial"/>
              <a:cs typeface="Arial"/>
            </a:endParaRPr>
          </a:p>
          <a:p>
            <a:endParaRPr lang="en-US" b="0" dirty="0">
              <a:latin typeface="Arial"/>
              <a:cs typeface="Arial"/>
            </a:endParaRPr>
          </a:p>
        </p:txBody>
      </p:sp>
      <p:sp>
        <p:nvSpPr>
          <p:cNvPr id="4" name="Date Placeholder 3"/>
          <p:cNvSpPr>
            <a:spLocks noGrp="1"/>
          </p:cNvSpPr>
          <p:nvPr>
            <p:ph type="dt" sz="half" idx="10"/>
          </p:nvPr>
        </p:nvSpPr>
        <p:spPr>
          <a:xfrm>
            <a:off x="457200" y="6358464"/>
            <a:ext cx="7874000" cy="304800"/>
          </a:xfrm>
        </p:spPr>
        <p:txBody>
          <a:bodyPr/>
          <a:lstStyle/>
          <a:p>
            <a:r>
              <a:rPr lang="en-US" dirty="0" smtClean="0"/>
              <a:t>From </a:t>
            </a:r>
            <a:r>
              <a:rPr lang="en-US" dirty="0"/>
              <a:t>Fast Co: THE WORLD'S TOP 10 MOST INNOVATIVE COMPANIES IN BIG DATA</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19</a:t>
            </a:fld>
            <a:endParaRPr lang="en-US" dirty="0"/>
          </a:p>
        </p:txBody>
      </p:sp>
      <p:sp>
        <p:nvSpPr>
          <p:cNvPr id="7" name="Rectangle 6"/>
          <p:cNvSpPr/>
          <p:nvPr/>
        </p:nvSpPr>
        <p:spPr>
          <a:xfrm>
            <a:off x="7112000" y="1538337"/>
            <a:ext cx="1590675" cy="4428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Score </a:t>
            </a:r>
            <a:endParaRPr lang="en-US" dirty="0">
              <a:solidFill>
                <a:srgbClr val="800000"/>
              </a:solidFill>
            </a:endParaRPr>
          </a:p>
        </p:txBody>
      </p:sp>
      <p:sp>
        <p:nvSpPr>
          <p:cNvPr id="3" name="5-Point Star 2"/>
          <p:cNvSpPr/>
          <p:nvPr/>
        </p:nvSpPr>
        <p:spPr>
          <a:xfrm>
            <a:off x="7382936" y="2590800"/>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5-Point Star 8"/>
          <p:cNvSpPr/>
          <p:nvPr/>
        </p:nvSpPr>
        <p:spPr>
          <a:xfrm>
            <a:off x="7382936" y="3606798"/>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5-Point Star 9"/>
          <p:cNvSpPr/>
          <p:nvPr/>
        </p:nvSpPr>
        <p:spPr>
          <a:xfrm>
            <a:off x="7755465" y="3606798"/>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5-Point Star 10"/>
          <p:cNvSpPr/>
          <p:nvPr/>
        </p:nvSpPr>
        <p:spPr>
          <a:xfrm>
            <a:off x="8161860" y="3606798"/>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5-Point Star 14"/>
          <p:cNvSpPr/>
          <p:nvPr/>
        </p:nvSpPr>
        <p:spPr>
          <a:xfrm>
            <a:off x="7382936" y="4622795"/>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5-Point Star 15"/>
          <p:cNvSpPr/>
          <p:nvPr/>
        </p:nvSpPr>
        <p:spPr>
          <a:xfrm>
            <a:off x="7755468" y="4622795"/>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5-Point Star 16"/>
          <p:cNvSpPr/>
          <p:nvPr/>
        </p:nvSpPr>
        <p:spPr>
          <a:xfrm>
            <a:off x="7382936" y="5638793"/>
            <a:ext cx="220133" cy="2032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extBox 1"/>
          <p:cNvSpPr txBox="1"/>
          <p:nvPr/>
        </p:nvSpPr>
        <p:spPr>
          <a:xfrm>
            <a:off x="457200" y="1763190"/>
            <a:ext cx="6546534" cy="646331"/>
          </a:xfrm>
          <a:prstGeom prst="rect">
            <a:avLst/>
          </a:prstGeom>
          <a:noFill/>
        </p:spPr>
        <p:txBody>
          <a:bodyPr wrap="none" rtlCol="0">
            <a:spAutoFit/>
          </a:bodyPr>
          <a:lstStyle/>
          <a:p>
            <a:r>
              <a:rPr lang="en-US" b="1" dirty="0">
                <a:cs typeface="Arial"/>
              </a:rPr>
              <a:t>Company descriptions for innovative big data companies: </a:t>
            </a:r>
          </a:p>
          <a:p>
            <a:endParaRPr lang="en-US" dirty="0"/>
          </a:p>
        </p:txBody>
      </p:sp>
    </p:spTree>
    <p:extLst>
      <p:ext uri="{BB962C8B-B14F-4D97-AF65-F5344CB8AC3E}">
        <p14:creationId xmlns:p14="http://schemas.microsoft.com/office/powerpoint/2010/main" val="3693799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6000" cap="none" dirty="0" smtClean="0">
                <a:latin typeface="+mj-lt"/>
                <a:cs typeface="Capitals"/>
              </a:rPr>
              <a:t>3 QUICK STORIES</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mj-lt"/>
              <a:cs typeface="Capitals"/>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2</a:t>
            </a:fld>
            <a:endParaRPr lang="en-US"/>
          </a:p>
        </p:txBody>
      </p:sp>
    </p:spTree>
    <p:extLst>
      <p:ext uri="{BB962C8B-B14F-4D97-AF65-F5344CB8AC3E}">
        <p14:creationId xmlns:p14="http://schemas.microsoft.com/office/powerpoint/2010/main" val="2213126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838200"/>
            <a:ext cx="7772400" cy="4571999"/>
          </a:xfrm>
        </p:spPr>
        <p:txBody>
          <a:bodyPr/>
          <a:lstStyle/>
          <a:p>
            <a:r>
              <a:rPr lang="en-US" sz="6000" cap="none" dirty="0" smtClean="0">
                <a:latin typeface="Arial Black"/>
                <a:cs typeface="Arial Black"/>
              </a:rPr>
              <a:t>CUSTOMER DISCOVERY: HOW DO YOU USE BIG DATA INSIGHTS?</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20</a:t>
            </a:fld>
            <a:endParaRPr lang="en-US"/>
          </a:p>
        </p:txBody>
      </p:sp>
    </p:spTree>
    <p:extLst>
      <p:ext uri="{BB962C8B-B14F-4D97-AF65-F5344CB8AC3E}">
        <p14:creationId xmlns:p14="http://schemas.microsoft.com/office/powerpoint/2010/main" val="5469282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11451"/>
          <a:stretch/>
        </p:blipFill>
        <p:spPr>
          <a:xfrm>
            <a:off x="0" y="0"/>
            <a:ext cx="9144000" cy="6858000"/>
          </a:xfrm>
          <a:prstGeom prst="rect">
            <a:avLst/>
          </a:prstGeom>
        </p:spPr>
      </p:pic>
      <p:sp>
        <p:nvSpPr>
          <p:cNvPr id="8" name="Content Placeholder 2"/>
          <p:cNvSpPr txBox="1">
            <a:spLocks/>
          </p:cNvSpPr>
          <p:nvPr/>
        </p:nvSpPr>
        <p:spPr>
          <a:xfrm>
            <a:off x="0" y="4905375"/>
            <a:ext cx="9144000" cy="1220788"/>
          </a:xfrm>
          <a:prstGeom prst="rect">
            <a:avLst/>
          </a:prstGeom>
          <a:solidFill>
            <a:schemeClr val="bg1">
              <a:alpha val="11000"/>
            </a:schemeClr>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Baskerville"/>
                <a:ea typeface="+mn-ea"/>
                <a:cs typeface="Baskerville"/>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Baskerville"/>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Baskerville"/>
                <a:ea typeface="+mn-ea"/>
                <a:cs typeface="Baskerville"/>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1800" dirty="0">
              <a:solidFill>
                <a:schemeClr val="bg1"/>
              </a:solidFill>
              <a:latin typeface="Arial Black"/>
              <a:cs typeface="Arial Black"/>
            </a:endParaRPr>
          </a:p>
        </p:txBody>
      </p:sp>
      <p:sp>
        <p:nvSpPr>
          <p:cNvPr id="3" name="Content Placeholder 2"/>
          <p:cNvSpPr>
            <a:spLocks noGrp="1"/>
          </p:cNvSpPr>
          <p:nvPr>
            <p:ph idx="1"/>
          </p:nvPr>
        </p:nvSpPr>
        <p:spPr>
          <a:xfrm>
            <a:off x="457199" y="5040839"/>
            <a:ext cx="8245475" cy="1220788"/>
          </a:xfrm>
          <a:noFill/>
        </p:spPr>
        <p:txBody>
          <a:bodyPr>
            <a:noAutofit/>
          </a:bodyPr>
          <a:lstStyle/>
          <a:p>
            <a:r>
              <a:rPr lang="en-US" sz="1800" dirty="0" smtClean="0">
                <a:solidFill>
                  <a:schemeClr val="bg1"/>
                </a:solidFill>
                <a:latin typeface="Arial Black"/>
                <a:cs typeface="Arial Black"/>
              </a:rPr>
              <a:t>“I’m using insights from big data to see if I’m reaching my target segment, and then richly understanding these segments in new ways.”</a:t>
            </a:r>
            <a:endParaRPr lang="en-US" sz="1800" dirty="0">
              <a:solidFill>
                <a:schemeClr val="bg1"/>
              </a:solidFill>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solidFill>
                  <a:schemeClr val="bg1"/>
                </a:solidFill>
              </a:rPr>
              <a:t>February 26, 2013</a:t>
            </a:fld>
            <a:endParaRPr lang="en-US">
              <a:solidFill>
                <a:schemeClr val="bg1"/>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14795911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00x_ces_undertable.jpg"/>
          <p:cNvPicPr>
            <a:picLocks noChangeAspect="1"/>
          </p:cNvPicPr>
          <p:nvPr/>
        </p:nvPicPr>
        <p:blipFill rotWithShape="1">
          <a:blip r:embed="rId2">
            <a:extLst>
              <a:ext uri="{28A0092B-C50C-407E-A947-70E740481C1C}">
                <a14:useLocalDpi xmlns:a14="http://schemas.microsoft.com/office/drawing/2010/main" val="0"/>
              </a:ext>
            </a:extLst>
          </a:blip>
          <a:srcRect l="10915" r="9434"/>
          <a:stretch/>
        </p:blipFill>
        <p:spPr>
          <a:xfrm>
            <a:off x="1" y="15875"/>
            <a:ext cx="9144000" cy="6842125"/>
          </a:xfrm>
          <a:prstGeom prst="rect">
            <a:avLst/>
          </a:prstGeom>
        </p:spPr>
      </p:pic>
      <p:sp>
        <p:nvSpPr>
          <p:cNvPr id="8" name="Content Placeholder 2"/>
          <p:cNvSpPr txBox="1">
            <a:spLocks/>
          </p:cNvSpPr>
          <p:nvPr/>
        </p:nvSpPr>
        <p:spPr>
          <a:xfrm>
            <a:off x="0" y="4973107"/>
            <a:ext cx="9144000" cy="1220788"/>
          </a:xfrm>
          <a:prstGeom prst="rect">
            <a:avLst/>
          </a:prstGeom>
          <a:solidFill>
            <a:schemeClr val="tx1">
              <a:lumMod val="65000"/>
              <a:lumOff val="35000"/>
              <a:alpha val="56000"/>
            </a:schemeClr>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Baskerville"/>
                <a:ea typeface="+mn-ea"/>
                <a:cs typeface="Baskerville"/>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Baskerville"/>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Baskerville"/>
                <a:ea typeface="+mn-ea"/>
                <a:cs typeface="Baskerville"/>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1800" dirty="0">
              <a:solidFill>
                <a:schemeClr val="bg1"/>
              </a:solidFill>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22</a:t>
            </a:fld>
            <a:endParaRPr lang="en-US"/>
          </a:p>
        </p:txBody>
      </p:sp>
      <p:sp>
        <p:nvSpPr>
          <p:cNvPr id="7" name="Content Placeholder 2"/>
          <p:cNvSpPr txBox="1">
            <a:spLocks/>
          </p:cNvSpPr>
          <p:nvPr/>
        </p:nvSpPr>
        <p:spPr>
          <a:xfrm>
            <a:off x="457201" y="5108571"/>
            <a:ext cx="8415866" cy="1220788"/>
          </a:xfrm>
          <a:prstGeom prst="rect">
            <a:avLst/>
          </a:prstGeom>
          <a:noFill/>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Baskerville"/>
                <a:ea typeface="+mn-ea"/>
                <a:cs typeface="Baskerville"/>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Baskerville"/>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Baskerville"/>
                <a:ea typeface="+mn-ea"/>
                <a:cs typeface="Baskerville"/>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smtClean="0">
                <a:solidFill>
                  <a:schemeClr val="bg1"/>
                </a:solidFill>
                <a:latin typeface="Arial Black"/>
                <a:cs typeface="Arial Black"/>
              </a:rPr>
              <a:t>“We need to get customer insight to the front lines to reduce customer churn, not just in some exec’s inbox in a PDF report, or worse on a never-seen real time dashboard.” </a:t>
            </a:r>
            <a:endParaRPr lang="en-US" sz="1800" dirty="0">
              <a:solidFill>
                <a:schemeClr val="bg1"/>
              </a:solidFill>
              <a:latin typeface="Arial Black"/>
              <a:cs typeface="Arial Black"/>
            </a:endParaRPr>
          </a:p>
        </p:txBody>
      </p:sp>
    </p:spTree>
    <p:extLst>
      <p:ext uri="{BB962C8B-B14F-4D97-AF65-F5344CB8AC3E}">
        <p14:creationId xmlns:p14="http://schemas.microsoft.com/office/powerpoint/2010/main" val="33562162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kplace-yoga.jpg">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2798" r="8346"/>
          <a:stretch/>
        </p:blipFill>
        <p:spPr>
          <a:xfrm>
            <a:off x="-1" y="0"/>
            <a:ext cx="9144001" cy="6858000"/>
          </a:xfrm>
          <a:prstGeom prst="rect">
            <a:avLst/>
          </a:prstGeom>
        </p:spPr>
      </p:pic>
      <p:sp>
        <p:nvSpPr>
          <p:cNvPr id="5" name="Slide Number Placeholder 4"/>
          <p:cNvSpPr>
            <a:spLocks noGrp="1"/>
          </p:cNvSpPr>
          <p:nvPr>
            <p:ph type="sldNum" sz="quarter" idx="12"/>
          </p:nvPr>
        </p:nvSpPr>
        <p:spPr/>
        <p:txBody>
          <a:bodyPr/>
          <a:lstStyle/>
          <a:p>
            <a:fld id="{F38DF745-7D3F-47F4-83A3-874385CFAA69}" type="slidenum">
              <a:rPr lang="en-US" smtClean="0"/>
              <a:pPr/>
              <a:t>23</a:t>
            </a:fld>
            <a:endParaRPr lang="en-US"/>
          </a:p>
        </p:txBody>
      </p:sp>
      <p:sp>
        <p:nvSpPr>
          <p:cNvPr id="10" name="Content Placeholder 2"/>
          <p:cNvSpPr txBox="1">
            <a:spLocks/>
          </p:cNvSpPr>
          <p:nvPr/>
        </p:nvSpPr>
        <p:spPr>
          <a:xfrm>
            <a:off x="-76202" y="248708"/>
            <a:ext cx="9355669" cy="1461558"/>
          </a:xfrm>
          <a:prstGeom prst="rect">
            <a:avLst/>
          </a:prstGeom>
          <a:solidFill>
            <a:schemeClr val="tx1">
              <a:lumMod val="65000"/>
              <a:lumOff val="35000"/>
              <a:alpha val="63000"/>
            </a:schemeClr>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Baskerville"/>
                <a:ea typeface="+mn-ea"/>
                <a:cs typeface="Baskerville"/>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Baskerville"/>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Baskerville"/>
                <a:ea typeface="+mn-ea"/>
                <a:cs typeface="Baskerville"/>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1800" dirty="0">
              <a:solidFill>
                <a:schemeClr val="bg1"/>
              </a:solidFill>
              <a:latin typeface="Arial Black"/>
              <a:cs typeface="Arial Black"/>
            </a:endParaRPr>
          </a:p>
        </p:txBody>
      </p:sp>
      <p:sp>
        <p:nvSpPr>
          <p:cNvPr id="11" name="Content Placeholder 2"/>
          <p:cNvSpPr>
            <a:spLocks noGrp="1"/>
          </p:cNvSpPr>
          <p:nvPr>
            <p:ph idx="1"/>
          </p:nvPr>
        </p:nvSpPr>
        <p:spPr>
          <a:xfrm>
            <a:off x="491070" y="450320"/>
            <a:ext cx="8475132" cy="1220788"/>
          </a:xfrm>
        </p:spPr>
        <p:txBody>
          <a:bodyPr>
            <a:noAutofit/>
          </a:bodyPr>
          <a:lstStyle/>
          <a:p>
            <a:r>
              <a:rPr lang="en-US" dirty="0" smtClean="0">
                <a:solidFill>
                  <a:srgbClr val="FFFFFF"/>
                </a:solidFill>
                <a:latin typeface="Arial Black"/>
                <a:cs typeface="Arial Black"/>
              </a:rPr>
              <a:t>“We’re trying to get a </a:t>
            </a:r>
            <a:r>
              <a:rPr lang="en-US" dirty="0" err="1" smtClean="0">
                <a:solidFill>
                  <a:srgbClr val="FFFFFF"/>
                </a:solidFill>
                <a:latin typeface="Arial Black"/>
                <a:cs typeface="Arial Black"/>
              </a:rPr>
              <a:t>moneyball</a:t>
            </a:r>
            <a:r>
              <a:rPr lang="en-US" dirty="0" smtClean="0">
                <a:solidFill>
                  <a:srgbClr val="FFFFFF"/>
                </a:solidFill>
                <a:latin typeface="Arial Black"/>
                <a:cs typeface="Arial Black"/>
              </a:rPr>
              <a:t> way of looking at the business. But we’re facing fierce resistance from the marketing and front office teams. Big data hasn’t left IT.” </a:t>
            </a:r>
            <a:endParaRPr lang="en-US" dirty="0">
              <a:solidFill>
                <a:srgbClr val="FFFFFF"/>
              </a:solidFill>
              <a:latin typeface="Arial Black"/>
              <a:cs typeface="Arial Black"/>
            </a:endParaRPr>
          </a:p>
        </p:txBody>
      </p:sp>
    </p:spTree>
    <p:extLst>
      <p:ext uri="{BB962C8B-B14F-4D97-AF65-F5344CB8AC3E}">
        <p14:creationId xmlns:p14="http://schemas.microsoft.com/office/powerpoint/2010/main" val="2465294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9468" y="3073401"/>
            <a:ext cx="8313207" cy="1371600"/>
          </a:xfrm>
        </p:spPr>
        <p:txBody>
          <a:bodyPr>
            <a:normAutofit fontScale="90000"/>
          </a:bodyPr>
          <a:lstStyle/>
          <a:p>
            <a:r>
              <a:rPr lang="en-US" sz="4800" cap="none" dirty="0" smtClean="0">
                <a:latin typeface="Arial Black"/>
                <a:cs typeface="Arial Black"/>
              </a:rPr>
              <a:t>DATA IS THE COMMODITY, ACTION BASED ON WISDOM IS THE SCARCE RESOURCE </a:t>
            </a:r>
            <a:endParaRPr lang="en-US" sz="48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24</a:t>
            </a:fld>
            <a:endParaRPr lang="en-US" dirty="0"/>
          </a:p>
        </p:txBody>
      </p:sp>
    </p:spTree>
    <p:extLst>
      <p:ext uri="{BB962C8B-B14F-4D97-AF65-F5344CB8AC3E}">
        <p14:creationId xmlns:p14="http://schemas.microsoft.com/office/powerpoint/2010/main" val="42746790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89279643_5a035dc337_z.jpeg">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7558088"/>
          </a:xfrm>
          <a:prstGeom prst="rect">
            <a:avLst/>
          </a:prstGeom>
        </p:spPr>
      </p:pic>
      <p:sp>
        <p:nvSpPr>
          <p:cNvPr id="6" name="Title 5"/>
          <p:cNvSpPr>
            <a:spLocks noGrp="1"/>
          </p:cNvSpPr>
          <p:nvPr>
            <p:ph type="title"/>
          </p:nvPr>
        </p:nvSpPr>
        <p:spPr>
          <a:xfrm>
            <a:off x="389468" y="3073401"/>
            <a:ext cx="8313207" cy="1371600"/>
          </a:xfrm>
        </p:spPr>
        <p:txBody>
          <a:bodyPr>
            <a:normAutofit fontScale="90000"/>
          </a:bodyPr>
          <a:lstStyle/>
          <a:p>
            <a:r>
              <a:rPr lang="en-US" sz="4800" cap="none" dirty="0" smtClean="0">
                <a:solidFill>
                  <a:srgbClr val="FFFFFF"/>
                </a:solidFill>
                <a:latin typeface="Arial Black"/>
                <a:cs typeface="Arial Black"/>
              </a:rPr>
              <a:t>SO WHY DO WE FEEL WE STILL NEED TO LOCK UP OUR DATA SETS? </a:t>
            </a:r>
            <a:endParaRPr lang="en-US" sz="4800" b="1" cap="none" spc="0" dirty="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25</a:t>
            </a:fld>
            <a:endParaRPr lang="en-US" dirty="0"/>
          </a:p>
        </p:txBody>
      </p:sp>
    </p:spTree>
    <p:extLst>
      <p:ext uri="{BB962C8B-B14F-4D97-AF65-F5344CB8AC3E}">
        <p14:creationId xmlns:p14="http://schemas.microsoft.com/office/powerpoint/2010/main" val="29528526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838200"/>
            <a:ext cx="7370618" cy="4571999"/>
          </a:xfrm>
        </p:spPr>
        <p:txBody>
          <a:bodyPr/>
          <a:lstStyle/>
          <a:p>
            <a:r>
              <a:rPr lang="en-US" sz="54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3: </a:t>
            </a:r>
            <a:br>
              <a:rPr lang="en-US" sz="54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br>
            <a:r>
              <a:rPr lang="en-US" sz="54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LIBERATE THE DATA FOR FUN AND PROFIT </a:t>
            </a:r>
            <a:endParaRPr lang="en-US" sz="54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26</a:t>
            </a:fld>
            <a:endParaRPr lang="en-US"/>
          </a:p>
        </p:txBody>
      </p:sp>
    </p:spTree>
    <p:extLst>
      <p:ext uri="{BB962C8B-B14F-4D97-AF65-F5344CB8AC3E}">
        <p14:creationId xmlns:p14="http://schemas.microsoft.com/office/powerpoint/2010/main" val="12166115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5540"/>
            <a:ext cx="7795491" cy="1371600"/>
          </a:xfrm>
        </p:spPr>
        <p:txBody>
          <a:bodyPr>
            <a:noAutofit/>
          </a:bodyPr>
          <a:lstStyle/>
          <a:p>
            <a:r>
              <a:rPr lang="en-US" cap="none" dirty="0" smtClean="0">
                <a:latin typeface="Arial Black"/>
                <a:cs typeface="Arial Black"/>
              </a:rPr>
              <a:t>THE OPEN DATA MOVEMENT AND HEALTH CARE</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pPr/>
              <a:t>27</a:t>
            </a:fld>
            <a:endParaRPr lang="en-US" dirty="0"/>
          </a:p>
        </p:txBody>
      </p:sp>
      <p:pic>
        <p:nvPicPr>
          <p:cNvPr id="4" name="Picture 3" descr="Screen Shot 2013-02-25 at 2.37.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45" y="1811868"/>
            <a:ext cx="6673273" cy="4642277"/>
          </a:xfrm>
          <a:prstGeom prst="rect">
            <a:avLst/>
          </a:prstGeom>
        </p:spPr>
      </p:pic>
    </p:spTree>
    <p:extLst>
      <p:ext uri="{BB962C8B-B14F-4D97-AF65-F5344CB8AC3E}">
        <p14:creationId xmlns:p14="http://schemas.microsoft.com/office/powerpoint/2010/main" val="34085940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016885100100140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03" y="2027493"/>
            <a:ext cx="3791144" cy="3382706"/>
          </a:xfrm>
          <a:prstGeom prst="rect">
            <a:avLst/>
          </a:prstGeom>
        </p:spPr>
      </p:pic>
      <p:sp>
        <p:nvSpPr>
          <p:cNvPr id="2" name="Title 1"/>
          <p:cNvSpPr>
            <a:spLocks noGrp="1"/>
          </p:cNvSpPr>
          <p:nvPr>
            <p:ph type="title"/>
          </p:nvPr>
        </p:nvSpPr>
        <p:spPr>
          <a:xfrm>
            <a:off x="474136" y="152407"/>
            <a:ext cx="7179733" cy="1371600"/>
          </a:xfrm>
        </p:spPr>
        <p:txBody>
          <a:bodyPr>
            <a:noAutofit/>
          </a:bodyPr>
          <a:lstStyle/>
          <a:p>
            <a:r>
              <a:rPr lang="en-US" cap="none" dirty="0" smtClean="0">
                <a:latin typeface="Arial Black"/>
                <a:cs typeface="Arial Black"/>
              </a:rPr>
              <a:t>OPEN DATA IS A POSITIVE EXTERNALITY </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pPr/>
              <a:t>28</a:t>
            </a:fld>
            <a:endParaRPr lang="en-US" dirty="0"/>
          </a:p>
        </p:txBody>
      </p:sp>
      <p:sp>
        <p:nvSpPr>
          <p:cNvPr id="5" name="Title 1"/>
          <p:cNvSpPr txBox="1">
            <a:spLocks/>
          </p:cNvSpPr>
          <p:nvPr/>
        </p:nvSpPr>
        <p:spPr>
          <a:xfrm>
            <a:off x="457206" y="5249331"/>
            <a:ext cx="7179733" cy="137160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b="1" kern="1200" cap="all" spc="0" baseline="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latin typeface="Baskerville"/>
                <a:ea typeface="+mj-ea"/>
                <a:cs typeface="Baskerville"/>
              </a:defRPr>
            </a:lvl1pPr>
          </a:lstStyle>
          <a:p>
            <a:r>
              <a:rPr lang="en-US" cap="none" dirty="0" smtClean="0">
                <a:latin typeface="Arial Black"/>
                <a:cs typeface="Arial Black"/>
              </a:rPr>
              <a:t>CLOSED DATA IS A NEGATIVE EXTERNALITY </a:t>
            </a:r>
            <a:endParaRPr lang="en-US" cap="none" dirty="0">
              <a:latin typeface="Arial Black"/>
              <a:cs typeface="Arial Black"/>
            </a:endParaRPr>
          </a:p>
        </p:txBody>
      </p:sp>
    </p:spTree>
    <p:extLst>
      <p:ext uri="{BB962C8B-B14F-4D97-AF65-F5344CB8AC3E}">
        <p14:creationId xmlns:p14="http://schemas.microsoft.com/office/powerpoint/2010/main" val="35449756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5776" y="3107267"/>
            <a:ext cx="8313207" cy="1371600"/>
          </a:xfrm>
        </p:spPr>
        <p:txBody>
          <a:bodyPr>
            <a:normAutofit fontScale="90000"/>
          </a:bodyPr>
          <a:lstStyle/>
          <a:p>
            <a:r>
              <a:rPr lang="en-US" sz="4800" cap="none" dirty="0" smtClean="0">
                <a:latin typeface="Arial Black"/>
                <a:cs typeface="Arial Black"/>
              </a:rPr>
              <a:t>WHAT IS THE THE VALUE OF UNDERLYING DATA IN A COMPLEX ADAPTIVE SYSTEM?</a:t>
            </a:r>
            <a:endParaRPr lang="en-US" sz="48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29</a:t>
            </a:fld>
            <a:endParaRPr lang="en-US" dirty="0"/>
          </a:p>
        </p:txBody>
      </p:sp>
    </p:spTree>
    <p:extLst>
      <p:ext uri="{BB962C8B-B14F-4D97-AF65-F5344CB8AC3E}">
        <p14:creationId xmlns:p14="http://schemas.microsoft.com/office/powerpoint/2010/main" val="18498182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6000" cap="none" dirty="0" smtClean="0">
                <a:latin typeface="+mj-lt"/>
                <a:cs typeface="Capitals"/>
              </a:rPr>
              <a:t>1: </a:t>
            </a:r>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mj-lt"/>
                <a:cs typeface="Capitals"/>
              </a:rPr>
              <a:t>LESSONS FROM A TRADING ROOM FLOOR </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mj-lt"/>
              <a:cs typeface="Capitals"/>
            </a:endParaRPr>
          </a:p>
        </p:txBody>
      </p:sp>
      <p:sp>
        <p:nvSpPr>
          <p:cNvPr id="7" name="Subtitle 6"/>
          <p:cNvSpPr>
            <a:spLocks noGrp="1"/>
          </p:cNvSpPr>
          <p:nvPr>
            <p:ph type="subTitle" idx="1"/>
          </p:nvPr>
        </p:nvSpPr>
        <p:spPr/>
        <p:txBody>
          <a:bodyPr/>
          <a:lstStyle/>
          <a:p>
            <a:r>
              <a:rPr lang="en-US" b="1" dirty="0" smtClean="0">
                <a:solidFill>
                  <a:schemeClr val="tx1">
                    <a:lumMod val="65000"/>
                    <a:lumOff val="35000"/>
                  </a:schemeClr>
                </a:solidFill>
                <a:latin typeface="Arial"/>
                <a:cs typeface="Arial"/>
              </a:rPr>
              <a:t>Circa 1993</a:t>
            </a:r>
            <a:endParaRPr lang="en-US" b="1" dirty="0">
              <a:solidFill>
                <a:schemeClr val="tx1">
                  <a:lumMod val="65000"/>
                  <a:lumOff val="35000"/>
                </a:schemeClr>
              </a:solidFill>
              <a:latin typeface="Arial"/>
              <a:cs typeface="Arial"/>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3</a:t>
            </a:fld>
            <a:endParaRPr lang="en-US"/>
          </a:p>
        </p:txBody>
      </p:sp>
    </p:spTree>
    <p:extLst>
      <p:ext uri="{BB962C8B-B14F-4D97-AF65-F5344CB8AC3E}">
        <p14:creationId xmlns:p14="http://schemas.microsoft.com/office/powerpoint/2010/main" val="8713990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42900" indent="-342900">
              <a:buFont typeface="Arial"/>
              <a:buChar char="•"/>
            </a:pPr>
            <a:r>
              <a:rPr lang="en-US" dirty="0" smtClean="0">
                <a:solidFill>
                  <a:srgbClr val="000000"/>
                </a:solidFill>
                <a:latin typeface="Arial"/>
                <a:cs typeface="Arial"/>
              </a:rPr>
              <a:t>All </a:t>
            </a:r>
            <a:r>
              <a:rPr lang="en-US" dirty="0">
                <a:solidFill>
                  <a:srgbClr val="000000"/>
                </a:solidFill>
                <a:latin typeface="Arial"/>
                <a:cs typeface="Arial"/>
              </a:rPr>
              <a:t>types of researchers in various disciplines</a:t>
            </a:r>
            <a:r>
              <a:rPr lang="en-US" b="0" dirty="0">
                <a:solidFill>
                  <a:srgbClr val="000000"/>
                </a:solidFill>
                <a:latin typeface="Arial"/>
                <a:cs typeface="Arial"/>
              </a:rPr>
              <a:t>—including basic science, drug discovery, </a:t>
            </a:r>
            <a:r>
              <a:rPr lang="en-US" b="0" dirty="0" smtClean="0">
                <a:solidFill>
                  <a:srgbClr val="000000"/>
                </a:solidFill>
                <a:latin typeface="Arial"/>
                <a:cs typeface="Arial"/>
              </a:rPr>
              <a:t>clinical </a:t>
            </a:r>
            <a:r>
              <a:rPr lang="en-US" b="0" dirty="0">
                <a:solidFill>
                  <a:srgbClr val="000000"/>
                </a:solidFill>
                <a:latin typeface="Arial"/>
                <a:cs typeface="Arial"/>
              </a:rPr>
              <a:t>and translational, epidemiologic, and patient behavior—</a:t>
            </a:r>
            <a:r>
              <a:rPr lang="en-US" dirty="0">
                <a:solidFill>
                  <a:srgbClr val="000000"/>
                </a:solidFill>
                <a:latin typeface="Arial"/>
                <a:cs typeface="Arial"/>
              </a:rPr>
              <a:t>will have access to the </a:t>
            </a:r>
            <a:r>
              <a:rPr lang="en-US" dirty="0" smtClean="0">
                <a:solidFill>
                  <a:srgbClr val="000000"/>
                </a:solidFill>
                <a:latin typeface="Arial"/>
                <a:cs typeface="Arial"/>
              </a:rPr>
              <a:t>requisite </a:t>
            </a:r>
            <a:r>
              <a:rPr lang="en-US" dirty="0">
                <a:solidFill>
                  <a:srgbClr val="000000"/>
                </a:solidFill>
                <a:latin typeface="Arial"/>
                <a:cs typeface="Arial"/>
              </a:rPr>
              <a:t>data to advance their research</a:t>
            </a:r>
            <a:r>
              <a:rPr lang="en-US" b="0" dirty="0" smtClean="0">
                <a:solidFill>
                  <a:srgbClr val="000000"/>
                </a:solidFill>
                <a:latin typeface="Arial"/>
                <a:cs typeface="Arial"/>
              </a:rPr>
              <a:t>.</a:t>
            </a:r>
          </a:p>
          <a:p>
            <a:pPr marL="342900" indent="-342900">
              <a:buFont typeface="Arial"/>
              <a:buChar char="•"/>
            </a:pPr>
            <a:r>
              <a:rPr lang="en-US" dirty="0">
                <a:solidFill>
                  <a:srgbClr val="000000"/>
                </a:solidFill>
                <a:latin typeface="Arial"/>
                <a:cs typeface="Arial"/>
              </a:rPr>
              <a:t>Clinicians</a:t>
            </a:r>
            <a:r>
              <a:rPr lang="en-US" b="0" dirty="0">
                <a:solidFill>
                  <a:srgbClr val="000000"/>
                </a:solidFill>
                <a:latin typeface="Arial"/>
                <a:cs typeface="Arial"/>
              </a:rPr>
              <a:t> will have </a:t>
            </a:r>
            <a:r>
              <a:rPr lang="en-US" dirty="0">
                <a:solidFill>
                  <a:srgbClr val="000000"/>
                </a:solidFill>
                <a:latin typeface="Arial"/>
                <a:cs typeface="Arial"/>
              </a:rPr>
              <a:t>immediate access</a:t>
            </a:r>
            <a:r>
              <a:rPr lang="en-US" b="0" dirty="0">
                <a:solidFill>
                  <a:srgbClr val="000000"/>
                </a:solidFill>
                <a:latin typeface="Arial"/>
                <a:cs typeface="Arial"/>
              </a:rPr>
              <a:t> to cross-sectional, trending, and performance data </a:t>
            </a:r>
            <a:r>
              <a:rPr lang="en-US" b="0" dirty="0" smtClean="0">
                <a:solidFill>
                  <a:srgbClr val="000000"/>
                </a:solidFill>
                <a:latin typeface="Arial"/>
                <a:cs typeface="Arial"/>
              </a:rPr>
              <a:t>that </a:t>
            </a:r>
            <a:r>
              <a:rPr lang="en-US" b="0" dirty="0">
                <a:solidFill>
                  <a:srgbClr val="000000"/>
                </a:solidFill>
                <a:latin typeface="Arial"/>
                <a:cs typeface="Arial"/>
              </a:rPr>
              <a:t>may facilitate </a:t>
            </a:r>
            <a:r>
              <a:rPr lang="en-US" dirty="0">
                <a:solidFill>
                  <a:srgbClr val="000000"/>
                </a:solidFill>
                <a:latin typeface="Arial"/>
                <a:cs typeface="Arial"/>
              </a:rPr>
              <a:t>improved clinical decision making</a:t>
            </a:r>
            <a:r>
              <a:rPr lang="en-US" b="0" dirty="0" smtClean="0">
                <a:solidFill>
                  <a:srgbClr val="000000"/>
                </a:solidFill>
                <a:latin typeface="Arial"/>
                <a:cs typeface="Arial"/>
              </a:rPr>
              <a:t>.</a:t>
            </a:r>
          </a:p>
          <a:p>
            <a:pPr marL="342900" indent="-342900">
              <a:buFont typeface="Arial"/>
              <a:buChar char="•"/>
            </a:pPr>
            <a:r>
              <a:rPr lang="en-US" dirty="0">
                <a:solidFill>
                  <a:srgbClr val="000000"/>
                </a:solidFill>
                <a:latin typeface="Arial"/>
                <a:cs typeface="Arial"/>
              </a:rPr>
              <a:t>Patients</a:t>
            </a:r>
            <a:r>
              <a:rPr lang="en-US" b="0" dirty="0">
                <a:solidFill>
                  <a:srgbClr val="000000"/>
                </a:solidFill>
                <a:latin typeface="Arial"/>
                <a:cs typeface="Arial"/>
              </a:rPr>
              <a:t> will </a:t>
            </a:r>
            <a:r>
              <a:rPr lang="en-US" dirty="0">
                <a:solidFill>
                  <a:srgbClr val="000000"/>
                </a:solidFill>
                <a:latin typeface="Arial"/>
                <a:cs typeface="Arial"/>
              </a:rPr>
              <a:t>have real-time access </a:t>
            </a:r>
            <a:r>
              <a:rPr lang="en-US" b="0" dirty="0">
                <a:solidFill>
                  <a:srgbClr val="000000"/>
                </a:solidFill>
                <a:latin typeface="Arial"/>
                <a:cs typeface="Arial"/>
              </a:rPr>
              <a:t>to information for finding reliable sources pertinent </a:t>
            </a:r>
            <a:r>
              <a:rPr lang="en-US" b="0" dirty="0" smtClean="0">
                <a:solidFill>
                  <a:srgbClr val="000000"/>
                </a:solidFill>
                <a:latin typeface="Arial"/>
                <a:cs typeface="Arial"/>
              </a:rPr>
              <a:t>to </a:t>
            </a:r>
            <a:r>
              <a:rPr lang="en-US" b="0" dirty="0">
                <a:solidFill>
                  <a:srgbClr val="000000"/>
                </a:solidFill>
                <a:latin typeface="Arial"/>
                <a:cs typeface="Arial"/>
              </a:rPr>
              <a:t>their particular condition and in </a:t>
            </a:r>
            <a:r>
              <a:rPr lang="en-US" dirty="0">
                <a:solidFill>
                  <a:srgbClr val="000000"/>
                </a:solidFill>
                <a:latin typeface="Arial"/>
                <a:cs typeface="Arial"/>
              </a:rPr>
              <a:t>finding expertise tailored to their individual needs</a:t>
            </a:r>
            <a:r>
              <a:rPr lang="en-US" b="0" dirty="0">
                <a:solidFill>
                  <a:srgbClr val="000000"/>
                </a:solidFill>
                <a:latin typeface="Arial"/>
                <a:cs typeface="Arial"/>
              </a:rPr>
              <a:t>. </a:t>
            </a:r>
            <a:endParaRPr lang="en-US" b="0" dirty="0" smtClean="0">
              <a:solidFill>
                <a:srgbClr val="000000"/>
              </a:solidFill>
              <a:latin typeface="Arial"/>
              <a:cs typeface="Arial"/>
            </a:endParaRPr>
          </a:p>
          <a:p>
            <a:pPr marL="342900" indent="-342900">
              <a:buFont typeface="Arial"/>
              <a:buChar char="•"/>
            </a:pPr>
            <a:r>
              <a:rPr lang="en-US" dirty="0">
                <a:solidFill>
                  <a:srgbClr val="000000"/>
                </a:solidFill>
                <a:latin typeface="Arial"/>
                <a:cs typeface="Arial"/>
              </a:rPr>
              <a:t>Product innovators </a:t>
            </a:r>
            <a:r>
              <a:rPr lang="en-US" b="0" dirty="0">
                <a:solidFill>
                  <a:srgbClr val="000000"/>
                </a:solidFill>
                <a:latin typeface="Arial"/>
                <a:cs typeface="Arial"/>
              </a:rPr>
              <a:t>will have the ability to </a:t>
            </a:r>
            <a:r>
              <a:rPr lang="en-US" dirty="0">
                <a:solidFill>
                  <a:srgbClr val="000000"/>
                </a:solidFill>
                <a:latin typeface="Arial"/>
                <a:cs typeface="Arial"/>
              </a:rPr>
              <a:t>query large amounts of phenotypic and </a:t>
            </a:r>
            <a:r>
              <a:rPr lang="en-US" dirty="0" smtClean="0">
                <a:solidFill>
                  <a:srgbClr val="000000"/>
                </a:solidFill>
                <a:latin typeface="Arial"/>
                <a:cs typeface="Arial"/>
              </a:rPr>
              <a:t>molecular </a:t>
            </a:r>
            <a:r>
              <a:rPr lang="en-US" dirty="0">
                <a:solidFill>
                  <a:srgbClr val="000000"/>
                </a:solidFill>
                <a:latin typeface="Arial"/>
                <a:cs typeface="Arial"/>
              </a:rPr>
              <a:t>data</a:t>
            </a:r>
            <a:r>
              <a:rPr lang="en-US" b="0" dirty="0">
                <a:solidFill>
                  <a:srgbClr val="000000"/>
                </a:solidFill>
                <a:latin typeface="Arial"/>
                <a:cs typeface="Arial"/>
              </a:rPr>
              <a:t>, and rapidly scan </a:t>
            </a:r>
            <a:r>
              <a:rPr lang="en-US" dirty="0">
                <a:solidFill>
                  <a:srgbClr val="000000"/>
                </a:solidFill>
                <a:latin typeface="Arial"/>
                <a:cs typeface="Arial"/>
              </a:rPr>
              <a:t>patient populations for recruitment into clinical trials</a:t>
            </a:r>
            <a:r>
              <a:rPr lang="en-US" b="0" dirty="0">
                <a:solidFill>
                  <a:srgbClr val="000000"/>
                </a:solidFill>
                <a:latin typeface="Arial"/>
                <a:cs typeface="Arial"/>
              </a:rPr>
              <a:t>. </a:t>
            </a:r>
          </a:p>
          <a:p>
            <a:endParaRPr lang="en-US" b="0" dirty="0" smtClean="0">
              <a:solidFill>
                <a:srgbClr val="000000"/>
              </a:solidFill>
              <a:latin typeface="Arial"/>
              <a:cs typeface="Arial"/>
            </a:endParaRPr>
          </a:p>
          <a:p>
            <a:r>
              <a:rPr lang="en-US" sz="1600" b="0" dirty="0" smtClean="0">
                <a:solidFill>
                  <a:srgbClr val="000000"/>
                </a:solidFill>
                <a:latin typeface="Arial"/>
                <a:cs typeface="Arial"/>
                <a:hlinkClick r:id="rId2"/>
              </a:rPr>
              <a:t>DRAFT: Achieving </a:t>
            </a:r>
            <a:r>
              <a:rPr lang="en-US" sz="1600" b="0" dirty="0">
                <a:solidFill>
                  <a:srgbClr val="000000"/>
                </a:solidFill>
                <a:latin typeface="Arial"/>
                <a:cs typeface="Arial"/>
                <a:hlinkClick r:id="rId2"/>
              </a:rPr>
              <a:t>Data Liquidity in the Cancer Community: Proposal for a Coalition of All Stakeholders</a:t>
            </a:r>
            <a:r>
              <a:rPr lang="en-US" sz="1600" b="0" dirty="0">
                <a:solidFill>
                  <a:srgbClr val="000000"/>
                </a:solidFill>
                <a:latin typeface="Arial"/>
                <a:cs typeface="Arial"/>
              </a:rPr>
              <a:t>. </a:t>
            </a:r>
            <a:r>
              <a:rPr lang="en-US" sz="1600" b="0" dirty="0" smtClean="0">
                <a:solidFill>
                  <a:srgbClr val="000000"/>
                </a:solidFill>
                <a:latin typeface="Arial"/>
                <a:cs typeface="Arial"/>
              </a:rPr>
              <a:t>Members </a:t>
            </a:r>
            <a:r>
              <a:rPr lang="en-US" sz="1600" b="0" dirty="0">
                <a:solidFill>
                  <a:srgbClr val="000000"/>
                </a:solidFill>
                <a:latin typeface="Arial"/>
                <a:cs typeface="Arial"/>
              </a:rPr>
              <a:t>of the IOM National Cancer Policy Forum’s Workshop on Informatics Needs and Challenges in Cancer Research Planning </a:t>
            </a:r>
            <a:r>
              <a:rPr lang="en-US" sz="1600" b="0" dirty="0" smtClean="0">
                <a:solidFill>
                  <a:srgbClr val="000000"/>
                </a:solidFill>
                <a:latin typeface="Arial"/>
                <a:cs typeface="Arial"/>
              </a:rPr>
              <a:t>Committee. Author’s views, not </a:t>
            </a:r>
            <a:r>
              <a:rPr lang="en-US" sz="1600" b="0" dirty="0" err="1" smtClean="0">
                <a:solidFill>
                  <a:srgbClr val="000000"/>
                </a:solidFill>
                <a:latin typeface="Arial"/>
                <a:cs typeface="Arial"/>
              </a:rPr>
              <a:t>nec</a:t>
            </a:r>
            <a:r>
              <a:rPr lang="en-US" sz="1600" b="0" dirty="0" smtClean="0">
                <a:solidFill>
                  <a:srgbClr val="000000"/>
                </a:solidFill>
                <a:latin typeface="Arial"/>
                <a:cs typeface="Arial"/>
              </a:rPr>
              <a:t>. IOM views. </a:t>
            </a:r>
          </a:p>
          <a:p>
            <a:pPr marL="342900" indent="-342900">
              <a:buFont typeface="Arial"/>
              <a:buChar char="•"/>
            </a:pPr>
            <a:endParaRPr lang="en-US" b="0" dirty="0">
              <a:solidFill>
                <a:srgbClr val="000000"/>
              </a:solidFill>
              <a:latin typeface="Arial"/>
              <a:cs typeface="Arial"/>
            </a:endParaRPr>
          </a:p>
        </p:txBody>
      </p:sp>
      <p:sp>
        <p:nvSpPr>
          <p:cNvPr id="4" name="Date Placeholder 3"/>
          <p:cNvSpPr>
            <a:spLocks noGrp="1"/>
          </p:cNvSpPr>
          <p:nvPr>
            <p:ph type="dt" sz="half" idx="10"/>
          </p:nvPr>
        </p:nvSpPr>
        <p:spPr/>
        <p:txBody>
          <a:bodyPr/>
          <a:lstStyle/>
          <a:p>
            <a:fld id="{D2EAAFEC-67F8-1841-BE11-252897ED9D81}" type="datetime4">
              <a:rPr lang="en-US" smtClean="0"/>
              <a:t>February 26, 2013</a:t>
            </a:fld>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30</a:t>
            </a:fld>
            <a:endParaRPr lang="en-US"/>
          </a:p>
        </p:txBody>
      </p:sp>
      <p:sp>
        <p:nvSpPr>
          <p:cNvPr id="6" name="Title 1"/>
          <p:cNvSpPr>
            <a:spLocks noGrp="1"/>
          </p:cNvSpPr>
          <p:nvPr>
            <p:ph type="title"/>
          </p:nvPr>
        </p:nvSpPr>
        <p:spPr>
          <a:xfrm>
            <a:off x="472531" y="169648"/>
            <a:ext cx="8610600" cy="1371600"/>
          </a:xfrm>
        </p:spPr>
        <p:txBody>
          <a:bodyPr>
            <a:noAutofit/>
          </a:bodyPr>
          <a:lstStyle/>
          <a:p>
            <a:r>
              <a:rPr lang="en-US" cap="none" dirty="0" smtClean="0">
                <a:latin typeface="Arial Black"/>
                <a:cs typeface="Arial Black"/>
              </a:rPr>
              <a:t>CANCER CARE ONCE WE ACHIEVE DATA LIQUIDITY</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7489348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sture-public-domain-free-history.jpeg">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3605"/>
          <a:stretch/>
        </p:blipFill>
        <p:spPr>
          <a:xfrm>
            <a:off x="-59270" y="-36076"/>
            <a:ext cx="9271000" cy="6894076"/>
          </a:xfrm>
          <a:prstGeom prst="rect">
            <a:avLst/>
          </a:prstGeom>
        </p:spPr>
      </p:pic>
      <p:sp>
        <p:nvSpPr>
          <p:cNvPr id="2" name="Title 1"/>
          <p:cNvSpPr>
            <a:spLocks noGrp="1"/>
          </p:cNvSpPr>
          <p:nvPr>
            <p:ph type="title"/>
          </p:nvPr>
        </p:nvSpPr>
        <p:spPr>
          <a:xfrm>
            <a:off x="609600" y="355602"/>
            <a:ext cx="8093075" cy="1371600"/>
          </a:xfrm>
        </p:spPr>
        <p:txBody>
          <a:bodyPr>
            <a:noAutofit/>
          </a:bodyPr>
          <a:lstStyle/>
          <a:p>
            <a:r>
              <a:rPr lang="en-US" cap="none" dirty="0" smtClean="0">
                <a:solidFill>
                  <a:srgbClr val="FFFFFF"/>
                </a:solidFill>
                <a:latin typeface="Arial Black"/>
                <a:cs typeface="Arial Black"/>
              </a:rPr>
              <a:t>DATA AS PUBLIC COMMONS </a:t>
            </a:r>
            <a:endParaRPr lang="en-US" b="1" cap="none" spc="0" dirty="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endParaRPr>
          </a:p>
        </p:txBody>
      </p:sp>
      <p:sp>
        <p:nvSpPr>
          <p:cNvPr id="5" name="Freeform 4"/>
          <p:cNvSpPr/>
          <p:nvPr/>
        </p:nvSpPr>
        <p:spPr>
          <a:xfrm>
            <a:off x="5249333" y="5023556"/>
            <a:ext cx="558800" cy="327377"/>
          </a:xfrm>
          <a:custGeom>
            <a:avLst/>
            <a:gdLst>
              <a:gd name="connsiteX0" fmla="*/ 0 w 558800"/>
              <a:gd name="connsiteY0" fmla="*/ 327377 h 327377"/>
              <a:gd name="connsiteX1" fmla="*/ 169334 w 558800"/>
              <a:gd name="connsiteY1" fmla="*/ 22577 h 327377"/>
              <a:gd name="connsiteX2" fmla="*/ 558800 w 558800"/>
              <a:gd name="connsiteY2" fmla="*/ 22577 h 327377"/>
            </a:gdLst>
            <a:ahLst/>
            <a:cxnLst>
              <a:cxn ang="0">
                <a:pos x="connsiteX0" y="connsiteY0"/>
              </a:cxn>
              <a:cxn ang="0">
                <a:pos x="connsiteX1" y="connsiteY1"/>
              </a:cxn>
              <a:cxn ang="0">
                <a:pos x="connsiteX2" y="connsiteY2"/>
              </a:cxn>
            </a:cxnLst>
            <a:rect l="l" t="t" r="r" b="b"/>
            <a:pathLst>
              <a:path w="558800" h="327377">
                <a:moveTo>
                  <a:pt x="0" y="327377"/>
                </a:moveTo>
                <a:cubicBezTo>
                  <a:pt x="38100" y="200377"/>
                  <a:pt x="76201" y="73377"/>
                  <a:pt x="169334" y="22577"/>
                </a:cubicBezTo>
                <a:cubicBezTo>
                  <a:pt x="262467" y="-28223"/>
                  <a:pt x="558800" y="22577"/>
                  <a:pt x="558800" y="22577"/>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130805" y="4803430"/>
            <a:ext cx="558800" cy="327377"/>
          </a:xfrm>
          <a:custGeom>
            <a:avLst/>
            <a:gdLst>
              <a:gd name="connsiteX0" fmla="*/ 0 w 558800"/>
              <a:gd name="connsiteY0" fmla="*/ 327377 h 327377"/>
              <a:gd name="connsiteX1" fmla="*/ 169334 w 558800"/>
              <a:gd name="connsiteY1" fmla="*/ 22577 h 327377"/>
              <a:gd name="connsiteX2" fmla="*/ 558800 w 558800"/>
              <a:gd name="connsiteY2" fmla="*/ 22577 h 327377"/>
            </a:gdLst>
            <a:ahLst/>
            <a:cxnLst>
              <a:cxn ang="0">
                <a:pos x="connsiteX0" y="connsiteY0"/>
              </a:cxn>
              <a:cxn ang="0">
                <a:pos x="connsiteX1" y="connsiteY1"/>
              </a:cxn>
              <a:cxn ang="0">
                <a:pos x="connsiteX2" y="connsiteY2"/>
              </a:cxn>
            </a:cxnLst>
            <a:rect l="l" t="t" r="r" b="b"/>
            <a:pathLst>
              <a:path w="558800" h="327377">
                <a:moveTo>
                  <a:pt x="0" y="327377"/>
                </a:moveTo>
                <a:cubicBezTo>
                  <a:pt x="38100" y="200377"/>
                  <a:pt x="76201" y="73377"/>
                  <a:pt x="169334" y="22577"/>
                </a:cubicBezTo>
                <a:cubicBezTo>
                  <a:pt x="262467" y="-28223"/>
                  <a:pt x="558800" y="22577"/>
                  <a:pt x="558800" y="22577"/>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61478" y="4583304"/>
            <a:ext cx="558800" cy="327377"/>
          </a:xfrm>
          <a:custGeom>
            <a:avLst/>
            <a:gdLst>
              <a:gd name="connsiteX0" fmla="*/ 0 w 558800"/>
              <a:gd name="connsiteY0" fmla="*/ 327377 h 327377"/>
              <a:gd name="connsiteX1" fmla="*/ 169334 w 558800"/>
              <a:gd name="connsiteY1" fmla="*/ 22577 h 327377"/>
              <a:gd name="connsiteX2" fmla="*/ 558800 w 558800"/>
              <a:gd name="connsiteY2" fmla="*/ 22577 h 327377"/>
            </a:gdLst>
            <a:ahLst/>
            <a:cxnLst>
              <a:cxn ang="0">
                <a:pos x="connsiteX0" y="connsiteY0"/>
              </a:cxn>
              <a:cxn ang="0">
                <a:pos x="connsiteX1" y="connsiteY1"/>
              </a:cxn>
              <a:cxn ang="0">
                <a:pos x="connsiteX2" y="connsiteY2"/>
              </a:cxn>
            </a:cxnLst>
            <a:rect l="l" t="t" r="r" b="b"/>
            <a:pathLst>
              <a:path w="558800" h="327377">
                <a:moveTo>
                  <a:pt x="0" y="327377"/>
                </a:moveTo>
                <a:cubicBezTo>
                  <a:pt x="38100" y="200377"/>
                  <a:pt x="76201" y="73377"/>
                  <a:pt x="169334" y="22577"/>
                </a:cubicBezTo>
                <a:cubicBezTo>
                  <a:pt x="262467" y="-28223"/>
                  <a:pt x="558800" y="22577"/>
                  <a:pt x="558800" y="22577"/>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489200" y="5546627"/>
            <a:ext cx="440267" cy="261506"/>
          </a:xfrm>
          <a:custGeom>
            <a:avLst/>
            <a:gdLst>
              <a:gd name="connsiteX0" fmla="*/ 0 w 440267"/>
              <a:gd name="connsiteY0" fmla="*/ 92173 h 261506"/>
              <a:gd name="connsiteX1" fmla="*/ 287867 w 440267"/>
              <a:gd name="connsiteY1" fmla="*/ 7506 h 261506"/>
              <a:gd name="connsiteX2" fmla="*/ 440267 w 440267"/>
              <a:gd name="connsiteY2" fmla="*/ 261506 h 261506"/>
              <a:gd name="connsiteX3" fmla="*/ 440267 w 440267"/>
              <a:gd name="connsiteY3" fmla="*/ 261506 h 261506"/>
            </a:gdLst>
            <a:ahLst/>
            <a:cxnLst>
              <a:cxn ang="0">
                <a:pos x="connsiteX0" y="connsiteY0"/>
              </a:cxn>
              <a:cxn ang="0">
                <a:pos x="connsiteX1" y="connsiteY1"/>
              </a:cxn>
              <a:cxn ang="0">
                <a:pos x="connsiteX2" y="connsiteY2"/>
              </a:cxn>
              <a:cxn ang="0">
                <a:pos x="connsiteX3" y="connsiteY3"/>
              </a:cxn>
            </a:cxnLst>
            <a:rect l="l" t="t" r="r" b="b"/>
            <a:pathLst>
              <a:path w="440267" h="261506">
                <a:moveTo>
                  <a:pt x="0" y="92173"/>
                </a:moveTo>
                <a:cubicBezTo>
                  <a:pt x="107244" y="35728"/>
                  <a:pt x="214489" y="-20716"/>
                  <a:pt x="287867" y="7506"/>
                </a:cubicBezTo>
                <a:cubicBezTo>
                  <a:pt x="361245" y="35728"/>
                  <a:pt x="440267" y="261506"/>
                  <a:pt x="440267" y="261506"/>
                </a:cubicBezTo>
                <a:lnTo>
                  <a:pt x="440267" y="261506"/>
                </a:ln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607734" y="5326501"/>
            <a:ext cx="440267" cy="261506"/>
          </a:xfrm>
          <a:custGeom>
            <a:avLst/>
            <a:gdLst>
              <a:gd name="connsiteX0" fmla="*/ 0 w 440267"/>
              <a:gd name="connsiteY0" fmla="*/ 92173 h 261506"/>
              <a:gd name="connsiteX1" fmla="*/ 287867 w 440267"/>
              <a:gd name="connsiteY1" fmla="*/ 7506 h 261506"/>
              <a:gd name="connsiteX2" fmla="*/ 440267 w 440267"/>
              <a:gd name="connsiteY2" fmla="*/ 261506 h 261506"/>
              <a:gd name="connsiteX3" fmla="*/ 440267 w 440267"/>
              <a:gd name="connsiteY3" fmla="*/ 261506 h 261506"/>
            </a:gdLst>
            <a:ahLst/>
            <a:cxnLst>
              <a:cxn ang="0">
                <a:pos x="connsiteX0" y="connsiteY0"/>
              </a:cxn>
              <a:cxn ang="0">
                <a:pos x="connsiteX1" y="connsiteY1"/>
              </a:cxn>
              <a:cxn ang="0">
                <a:pos x="connsiteX2" y="connsiteY2"/>
              </a:cxn>
              <a:cxn ang="0">
                <a:pos x="connsiteX3" y="connsiteY3"/>
              </a:cxn>
            </a:cxnLst>
            <a:rect l="l" t="t" r="r" b="b"/>
            <a:pathLst>
              <a:path w="440267" h="261506">
                <a:moveTo>
                  <a:pt x="0" y="92173"/>
                </a:moveTo>
                <a:cubicBezTo>
                  <a:pt x="107244" y="35728"/>
                  <a:pt x="214489" y="-20716"/>
                  <a:pt x="287867" y="7506"/>
                </a:cubicBezTo>
                <a:cubicBezTo>
                  <a:pt x="361245" y="35728"/>
                  <a:pt x="440267" y="261506"/>
                  <a:pt x="440267" y="261506"/>
                </a:cubicBezTo>
                <a:lnTo>
                  <a:pt x="440267" y="261506"/>
                </a:ln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760134" y="5038643"/>
            <a:ext cx="440267" cy="261506"/>
          </a:xfrm>
          <a:custGeom>
            <a:avLst/>
            <a:gdLst>
              <a:gd name="connsiteX0" fmla="*/ 0 w 440267"/>
              <a:gd name="connsiteY0" fmla="*/ 92173 h 261506"/>
              <a:gd name="connsiteX1" fmla="*/ 287867 w 440267"/>
              <a:gd name="connsiteY1" fmla="*/ 7506 h 261506"/>
              <a:gd name="connsiteX2" fmla="*/ 440267 w 440267"/>
              <a:gd name="connsiteY2" fmla="*/ 261506 h 261506"/>
              <a:gd name="connsiteX3" fmla="*/ 440267 w 440267"/>
              <a:gd name="connsiteY3" fmla="*/ 261506 h 261506"/>
            </a:gdLst>
            <a:ahLst/>
            <a:cxnLst>
              <a:cxn ang="0">
                <a:pos x="connsiteX0" y="connsiteY0"/>
              </a:cxn>
              <a:cxn ang="0">
                <a:pos x="connsiteX1" y="connsiteY1"/>
              </a:cxn>
              <a:cxn ang="0">
                <a:pos x="connsiteX2" y="connsiteY2"/>
              </a:cxn>
              <a:cxn ang="0">
                <a:pos x="connsiteX3" y="connsiteY3"/>
              </a:cxn>
            </a:cxnLst>
            <a:rect l="l" t="t" r="r" b="b"/>
            <a:pathLst>
              <a:path w="440267" h="261506">
                <a:moveTo>
                  <a:pt x="0" y="92173"/>
                </a:moveTo>
                <a:cubicBezTo>
                  <a:pt x="107244" y="35728"/>
                  <a:pt x="214489" y="-20716"/>
                  <a:pt x="287867" y="7506"/>
                </a:cubicBezTo>
                <a:cubicBezTo>
                  <a:pt x="361245" y="35728"/>
                  <a:pt x="440267" y="261506"/>
                  <a:pt x="440267" y="261506"/>
                </a:cubicBezTo>
                <a:lnTo>
                  <a:pt x="440267" y="261506"/>
                </a:ln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38667" y="4961053"/>
            <a:ext cx="575733" cy="288280"/>
          </a:xfrm>
          <a:custGeom>
            <a:avLst/>
            <a:gdLst>
              <a:gd name="connsiteX0" fmla="*/ 0 w 575733"/>
              <a:gd name="connsiteY0" fmla="*/ 237480 h 288280"/>
              <a:gd name="connsiteX1" fmla="*/ 254000 w 575733"/>
              <a:gd name="connsiteY1" fmla="*/ 414 h 288280"/>
              <a:gd name="connsiteX2" fmla="*/ 575733 w 575733"/>
              <a:gd name="connsiteY2" fmla="*/ 288280 h 288280"/>
            </a:gdLst>
            <a:ahLst/>
            <a:cxnLst>
              <a:cxn ang="0">
                <a:pos x="connsiteX0" y="connsiteY0"/>
              </a:cxn>
              <a:cxn ang="0">
                <a:pos x="connsiteX1" y="connsiteY1"/>
              </a:cxn>
              <a:cxn ang="0">
                <a:pos x="connsiteX2" y="connsiteY2"/>
              </a:cxn>
            </a:cxnLst>
            <a:rect l="l" t="t" r="r" b="b"/>
            <a:pathLst>
              <a:path w="575733" h="288280">
                <a:moveTo>
                  <a:pt x="0" y="237480"/>
                </a:moveTo>
                <a:cubicBezTo>
                  <a:pt x="79022" y="114713"/>
                  <a:pt x="158045" y="-8053"/>
                  <a:pt x="254000" y="414"/>
                </a:cubicBezTo>
                <a:cubicBezTo>
                  <a:pt x="349955" y="8881"/>
                  <a:pt x="575733" y="288280"/>
                  <a:pt x="575733" y="288280"/>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04804" y="4673195"/>
            <a:ext cx="575733" cy="288280"/>
          </a:xfrm>
          <a:custGeom>
            <a:avLst/>
            <a:gdLst>
              <a:gd name="connsiteX0" fmla="*/ 0 w 575733"/>
              <a:gd name="connsiteY0" fmla="*/ 237480 h 288280"/>
              <a:gd name="connsiteX1" fmla="*/ 254000 w 575733"/>
              <a:gd name="connsiteY1" fmla="*/ 414 h 288280"/>
              <a:gd name="connsiteX2" fmla="*/ 575733 w 575733"/>
              <a:gd name="connsiteY2" fmla="*/ 288280 h 288280"/>
            </a:gdLst>
            <a:ahLst/>
            <a:cxnLst>
              <a:cxn ang="0">
                <a:pos x="connsiteX0" y="connsiteY0"/>
              </a:cxn>
              <a:cxn ang="0">
                <a:pos x="connsiteX1" y="connsiteY1"/>
              </a:cxn>
              <a:cxn ang="0">
                <a:pos x="connsiteX2" y="connsiteY2"/>
              </a:cxn>
            </a:cxnLst>
            <a:rect l="l" t="t" r="r" b="b"/>
            <a:pathLst>
              <a:path w="575733" h="288280">
                <a:moveTo>
                  <a:pt x="0" y="237480"/>
                </a:moveTo>
                <a:cubicBezTo>
                  <a:pt x="79022" y="114713"/>
                  <a:pt x="158045" y="-8053"/>
                  <a:pt x="254000" y="414"/>
                </a:cubicBezTo>
                <a:cubicBezTo>
                  <a:pt x="349955" y="8881"/>
                  <a:pt x="575733" y="288280"/>
                  <a:pt x="575733" y="288280"/>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87874" y="4368404"/>
            <a:ext cx="575733" cy="288280"/>
          </a:xfrm>
          <a:custGeom>
            <a:avLst/>
            <a:gdLst>
              <a:gd name="connsiteX0" fmla="*/ 0 w 575733"/>
              <a:gd name="connsiteY0" fmla="*/ 237480 h 288280"/>
              <a:gd name="connsiteX1" fmla="*/ 254000 w 575733"/>
              <a:gd name="connsiteY1" fmla="*/ 414 h 288280"/>
              <a:gd name="connsiteX2" fmla="*/ 575733 w 575733"/>
              <a:gd name="connsiteY2" fmla="*/ 288280 h 288280"/>
            </a:gdLst>
            <a:ahLst/>
            <a:cxnLst>
              <a:cxn ang="0">
                <a:pos x="connsiteX0" y="connsiteY0"/>
              </a:cxn>
              <a:cxn ang="0">
                <a:pos x="connsiteX1" y="connsiteY1"/>
              </a:cxn>
              <a:cxn ang="0">
                <a:pos x="connsiteX2" y="connsiteY2"/>
              </a:cxn>
            </a:cxnLst>
            <a:rect l="l" t="t" r="r" b="b"/>
            <a:pathLst>
              <a:path w="575733" h="288280">
                <a:moveTo>
                  <a:pt x="0" y="237480"/>
                </a:moveTo>
                <a:cubicBezTo>
                  <a:pt x="79022" y="114713"/>
                  <a:pt x="158045" y="-8053"/>
                  <a:pt x="254000" y="414"/>
                </a:cubicBezTo>
                <a:cubicBezTo>
                  <a:pt x="349955" y="8881"/>
                  <a:pt x="575733" y="288280"/>
                  <a:pt x="575733" y="288280"/>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8280400" y="5056982"/>
            <a:ext cx="812800" cy="531018"/>
          </a:xfrm>
          <a:custGeom>
            <a:avLst/>
            <a:gdLst>
              <a:gd name="connsiteX0" fmla="*/ 0 w 812800"/>
              <a:gd name="connsiteY0" fmla="*/ 531018 h 531018"/>
              <a:gd name="connsiteX1" fmla="*/ 118533 w 812800"/>
              <a:gd name="connsiteY1" fmla="*/ 260085 h 531018"/>
              <a:gd name="connsiteX2" fmla="*/ 304800 w 812800"/>
              <a:gd name="connsiteY2" fmla="*/ 480218 h 531018"/>
              <a:gd name="connsiteX3" fmla="*/ 372533 w 812800"/>
              <a:gd name="connsiteY3" fmla="*/ 209285 h 531018"/>
              <a:gd name="connsiteX4" fmla="*/ 609600 w 812800"/>
              <a:gd name="connsiteY4" fmla="*/ 293951 h 531018"/>
              <a:gd name="connsiteX5" fmla="*/ 660400 w 812800"/>
              <a:gd name="connsiteY5" fmla="*/ 6085 h 531018"/>
              <a:gd name="connsiteX6" fmla="*/ 812800 w 812800"/>
              <a:gd name="connsiteY6" fmla="*/ 90751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531018">
                <a:moveTo>
                  <a:pt x="0" y="531018"/>
                </a:moveTo>
                <a:cubicBezTo>
                  <a:pt x="33866" y="399785"/>
                  <a:pt x="67733" y="268552"/>
                  <a:pt x="118533" y="260085"/>
                </a:cubicBezTo>
                <a:cubicBezTo>
                  <a:pt x="169333" y="251618"/>
                  <a:pt x="262467" y="488685"/>
                  <a:pt x="304800" y="480218"/>
                </a:cubicBezTo>
                <a:cubicBezTo>
                  <a:pt x="347133" y="471751"/>
                  <a:pt x="321733" y="240329"/>
                  <a:pt x="372533" y="209285"/>
                </a:cubicBezTo>
                <a:cubicBezTo>
                  <a:pt x="423333" y="178241"/>
                  <a:pt x="561622" y="327818"/>
                  <a:pt x="609600" y="293951"/>
                </a:cubicBezTo>
                <a:cubicBezTo>
                  <a:pt x="657578" y="260084"/>
                  <a:pt x="626533" y="39952"/>
                  <a:pt x="660400" y="6085"/>
                </a:cubicBezTo>
                <a:cubicBezTo>
                  <a:pt x="694267" y="-27782"/>
                  <a:pt x="812800" y="90751"/>
                  <a:pt x="812800" y="90751"/>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8144939" y="4769124"/>
            <a:ext cx="812800" cy="531018"/>
          </a:xfrm>
          <a:custGeom>
            <a:avLst/>
            <a:gdLst>
              <a:gd name="connsiteX0" fmla="*/ 0 w 812800"/>
              <a:gd name="connsiteY0" fmla="*/ 531018 h 531018"/>
              <a:gd name="connsiteX1" fmla="*/ 118533 w 812800"/>
              <a:gd name="connsiteY1" fmla="*/ 260085 h 531018"/>
              <a:gd name="connsiteX2" fmla="*/ 304800 w 812800"/>
              <a:gd name="connsiteY2" fmla="*/ 480218 h 531018"/>
              <a:gd name="connsiteX3" fmla="*/ 372533 w 812800"/>
              <a:gd name="connsiteY3" fmla="*/ 209285 h 531018"/>
              <a:gd name="connsiteX4" fmla="*/ 609600 w 812800"/>
              <a:gd name="connsiteY4" fmla="*/ 293951 h 531018"/>
              <a:gd name="connsiteX5" fmla="*/ 660400 w 812800"/>
              <a:gd name="connsiteY5" fmla="*/ 6085 h 531018"/>
              <a:gd name="connsiteX6" fmla="*/ 812800 w 812800"/>
              <a:gd name="connsiteY6" fmla="*/ 90751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531018">
                <a:moveTo>
                  <a:pt x="0" y="531018"/>
                </a:moveTo>
                <a:cubicBezTo>
                  <a:pt x="33866" y="399785"/>
                  <a:pt x="67733" y="268552"/>
                  <a:pt x="118533" y="260085"/>
                </a:cubicBezTo>
                <a:cubicBezTo>
                  <a:pt x="169333" y="251618"/>
                  <a:pt x="262467" y="488685"/>
                  <a:pt x="304800" y="480218"/>
                </a:cubicBezTo>
                <a:cubicBezTo>
                  <a:pt x="347133" y="471751"/>
                  <a:pt x="321733" y="240329"/>
                  <a:pt x="372533" y="209285"/>
                </a:cubicBezTo>
                <a:cubicBezTo>
                  <a:pt x="423333" y="178241"/>
                  <a:pt x="561622" y="327818"/>
                  <a:pt x="609600" y="293951"/>
                </a:cubicBezTo>
                <a:cubicBezTo>
                  <a:pt x="657578" y="260084"/>
                  <a:pt x="626533" y="39952"/>
                  <a:pt x="660400" y="6085"/>
                </a:cubicBezTo>
                <a:cubicBezTo>
                  <a:pt x="694267" y="-27782"/>
                  <a:pt x="812800" y="90751"/>
                  <a:pt x="812800" y="90751"/>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8009478" y="4413534"/>
            <a:ext cx="812800" cy="531018"/>
          </a:xfrm>
          <a:custGeom>
            <a:avLst/>
            <a:gdLst>
              <a:gd name="connsiteX0" fmla="*/ 0 w 812800"/>
              <a:gd name="connsiteY0" fmla="*/ 531018 h 531018"/>
              <a:gd name="connsiteX1" fmla="*/ 118533 w 812800"/>
              <a:gd name="connsiteY1" fmla="*/ 260085 h 531018"/>
              <a:gd name="connsiteX2" fmla="*/ 304800 w 812800"/>
              <a:gd name="connsiteY2" fmla="*/ 480218 h 531018"/>
              <a:gd name="connsiteX3" fmla="*/ 372533 w 812800"/>
              <a:gd name="connsiteY3" fmla="*/ 209285 h 531018"/>
              <a:gd name="connsiteX4" fmla="*/ 609600 w 812800"/>
              <a:gd name="connsiteY4" fmla="*/ 293951 h 531018"/>
              <a:gd name="connsiteX5" fmla="*/ 660400 w 812800"/>
              <a:gd name="connsiteY5" fmla="*/ 6085 h 531018"/>
              <a:gd name="connsiteX6" fmla="*/ 812800 w 812800"/>
              <a:gd name="connsiteY6" fmla="*/ 90751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531018">
                <a:moveTo>
                  <a:pt x="0" y="531018"/>
                </a:moveTo>
                <a:cubicBezTo>
                  <a:pt x="33866" y="399785"/>
                  <a:pt x="67733" y="268552"/>
                  <a:pt x="118533" y="260085"/>
                </a:cubicBezTo>
                <a:cubicBezTo>
                  <a:pt x="169333" y="251618"/>
                  <a:pt x="262467" y="488685"/>
                  <a:pt x="304800" y="480218"/>
                </a:cubicBezTo>
                <a:cubicBezTo>
                  <a:pt x="347133" y="471751"/>
                  <a:pt x="321733" y="240329"/>
                  <a:pt x="372533" y="209285"/>
                </a:cubicBezTo>
                <a:cubicBezTo>
                  <a:pt x="423333" y="178241"/>
                  <a:pt x="561622" y="327818"/>
                  <a:pt x="609600" y="293951"/>
                </a:cubicBezTo>
                <a:cubicBezTo>
                  <a:pt x="657578" y="260084"/>
                  <a:pt x="626533" y="39952"/>
                  <a:pt x="660400" y="6085"/>
                </a:cubicBezTo>
                <a:cubicBezTo>
                  <a:pt x="694267" y="-27782"/>
                  <a:pt x="812800" y="90751"/>
                  <a:pt x="812800" y="90751"/>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181952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rl-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3400" y="4098184"/>
            <a:ext cx="8610600" cy="1371600"/>
          </a:xfrm>
        </p:spPr>
        <p:txBody>
          <a:bodyPr>
            <a:noAutofit/>
          </a:bodyPr>
          <a:lstStyle/>
          <a:p>
            <a:r>
              <a:rPr lang="en-US" b="1" cap="none" spc="0" dirty="0" smtClean="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rPr>
              <a:t>SO HERE’S AN IDEA…</a:t>
            </a:r>
            <a:endParaRPr lang="en-US" b="1" cap="none" spc="0" dirty="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4044167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10600" cy="1371600"/>
          </a:xfrm>
        </p:spPr>
        <p:txBody>
          <a:bodyPr>
            <a:noAutofit/>
          </a:bodyPr>
          <a:lstStyle/>
          <a:p>
            <a:r>
              <a:rPr lang="en-US"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THE OBLIGATORY CAGR OF BIG DATA CHART</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5" name="Date Placeholder 4"/>
          <p:cNvSpPr>
            <a:spLocks noGrp="1"/>
          </p:cNvSpPr>
          <p:nvPr>
            <p:ph type="dt" sz="half" idx="10"/>
          </p:nvPr>
        </p:nvSpPr>
        <p:spPr/>
        <p:txBody>
          <a:bodyPr/>
          <a:lstStyle/>
          <a:p>
            <a:fld id="{C6125DE6-A0F3-154F-82AD-674AF0102AD1}" type="datetime4">
              <a:rPr lang="en-US" smtClean="0"/>
              <a:t>February 26, 2013</a:t>
            </a:fld>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33</a:t>
            </a:fld>
            <a:endParaRPr lang="en-US" dirty="0"/>
          </a:p>
        </p:txBody>
      </p:sp>
      <p:pic>
        <p:nvPicPr>
          <p:cNvPr id="7" name="Picture 6" descr="Screen Shot 2013-02-14 at 3.30.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8600"/>
            <a:ext cx="7785100" cy="5194300"/>
          </a:xfrm>
          <a:prstGeom prst="rect">
            <a:avLst/>
          </a:prstGeom>
        </p:spPr>
      </p:pic>
    </p:spTree>
    <p:extLst>
      <p:ext uri="{BB962C8B-B14F-4D97-AF65-F5344CB8AC3E}">
        <p14:creationId xmlns:p14="http://schemas.microsoft.com/office/powerpoint/2010/main" val="9069156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125DE6-A0F3-154F-82AD-674AF0102AD1}" type="datetime4">
              <a:rPr lang="en-US" smtClean="0"/>
              <a:t>February 26, 2013</a:t>
            </a:fld>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34</a:t>
            </a:fld>
            <a:endParaRPr lang="en-US" dirty="0"/>
          </a:p>
        </p:txBody>
      </p:sp>
      <p:pic>
        <p:nvPicPr>
          <p:cNvPr id="7" name="Picture 6" descr="demand-for-analytic-talent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75" y="1792341"/>
            <a:ext cx="5254625" cy="4379860"/>
          </a:xfrm>
          <a:prstGeom prst="rect">
            <a:avLst/>
          </a:prstGeom>
        </p:spPr>
      </p:pic>
      <p:sp>
        <p:nvSpPr>
          <p:cNvPr id="11" name="Title 1"/>
          <p:cNvSpPr>
            <a:spLocks noGrp="1"/>
          </p:cNvSpPr>
          <p:nvPr>
            <p:ph type="title"/>
          </p:nvPr>
        </p:nvSpPr>
        <p:spPr>
          <a:xfrm>
            <a:off x="457200" y="152718"/>
            <a:ext cx="8610600" cy="1371600"/>
          </a:xfrm>
        </p:spPr>
        <p:txBody>
          <a:bodyPr>
            <a:noAutofit/>
          </a:bodyPr>
          <a:lstStyle/>
          <a:p>
            <a:r>
              <a:rPr lang="en-US"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THE OBLIGATORY SHORTAGE OF DATA SCIENTISTS WARNING</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28584308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10600" cy="1371600"/>
          </a:xfrm>
        </p:spPr>
        <p:txBody>
          <a:bodyPr>
            <a:noAutofit/>
          </a:bodyPr>
          <a:lstStyle/>
          <a:p>
            <a:r>
              <a:rPr lang="en-US"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AND THE OBLIGATORY HYPE CYCLE INDICATOR CHART </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5" name="Date Placeholder 4"/>
          <p:cNvSpPr>
            <a:spLocks noGrp="1"/>
          </p:cNvSpPr>
          <p:nvPr>
            <p:ph type="dt" sz="half" idx="10"/>
          </p:nvPr>
        </p:nvSpPr>
        <p:spPr/>
        <p:txBody>
          <a:bodyPr/>
          <a:lstStyle/>
          <a:p>
            <a:fld id="{C6125DE6-A0F3-154F-82AD-674AF0102AD1}" type="datetime4">
              <a:rPr lang="en-US" smtClean="0"/>
              <a:t>February 26, 2013</a:t>
            </a:fld>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35</a:t>
            </a:fld>
            <a:endParaRPr lang="en-US" dirty="0"/>
          </a:p>
        </p:txBody>
      </p:sp>
      <p:pic>
        <p:nvPicPr>
          <p:cNvPr id="4" name="Picture 3" descr="Screen Shot 2013-02-23 at 9.4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8601"/>
            <a:ext cx="7302500" cy="4978400"/>
          </a:xfrm>
          <a:prstGeom prst="rect">
            <a:avLst/>
          </a:prstGeom>
        </p:spPr>
      </p:pic>
    </p:spTree>
    <p:extLst>
      <p:ext uri="{BB962C8B-B14F-4D97-AF65-F5344CB8AC3E}">
        <p14:creationId xmlns:p14="http://schemas.microsoft.com/office/powerpoint/2010/main" val="27695788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n_shall_I_be_free_by_TiaraMia.jpeg">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b="24242"/>
          <a:stretch/>
        </p:blipFill>
        <p:spPr>
          <a:xfrm>
            <a:off x="0" y="0"/>
            <a:ext cx="9144000" cy="6858000"/>
          </a:xfrm>
          <a:prstGeom prst="rect">
            <a:avLst/>
          </a:prstGeom>
        </p:spPr>
      </p:pic>
      <p:sp>
        <p:nvSpPr>
          <p:cNvPr id="2" name="Title 1"/>
          <p:cNvSpPr>
            <a:spLocks noGrp="1"/>
          </p:cNvSpPr>
          <p:nvPr>
            <p:ph type="title"/>
          </p:nvPr>
        </p:nvSpPr>
        <p:spPr>
          <a:xfrm>
            <a:off x="457200" y="2303251"/>
            <a:ext cx="8610600" cy="1371600"/>
          </a:xfrm>
        </p:spPr>
        <p:txBody>
          <a:bodyPr>
            <a:noAutofit/>
          </a:bodyPr>
          <a:lstStyle/>
          <a:p>
            <a:r>
              <a:rPr lang="en-US" b="1" cap="none" spc="0" dirty="0" smtClean="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rPr>
              <a:t>WHAT IF </a:t>
            </a:r>
            <a:endParaRPr lang="en-US" b="1" cap="none" spc="0" dirty="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25540896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ollercoaster.jpeg">
            <a:hlinkClick r:id="rId2"/>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7067" y="254000"/>
            <a:ext cx="8531427" cy="3082185"/>
          </a:xfrm>
        </p:spPr>
        <p:txBody>
          <a:bodyPr>
            <a:noAutofit/>
          </a:bodyPr>
          <a:lstStyle/>
          <a:p>
            <a:r>
              <a:rPr lang="en-US" cap="none" dirty="0" smtClean="0">
                <a:solidFill>
                  <a:schemeClr val="bg1"/>
                </a:solidFill>
                <a:latin typeface="Arial Black"/>
                <a:cs typeface="Arial Black"/>
              </a:rPr>
              <a:t>ALL OF THE NEWLY MINTED DATA SCIENTISTS, ON THEIR WAY DOWN TO THE BIG DATA TROUGH OF DISILLUSIONMENT, </a:t>
            </a:r>
            <a:br>
              <a:rPr lang="en-US" cap="none" dirty="0" smtClean="0">
                <a:solidFill>
                  <a:schemeClr val="bg1"/>
                </a:solidFill>
                <a:latin typeface="Arial Black"/>
                <a:cs typeface="Arial Black"/>
              </a:rPr>
            </a:br>
            <a:r>
              <a:rPr lang="en-US" cap="none" dirty="0" smtClean="0">
                <a:solidFill>
                  <a:schemeClr val="bg1"/>
                </a:solidFill>
                <a:latin typeface="Arial Black"/>
                <a:cs typeface="Arial Black"/>
              </a:rPr>
              <a:t>BANDED TOGETHER </a:t>
            </a:r>
            <a:endParaRPr lang="en-US" b="1" cap="none" spc="0"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15005394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2-25 at 2.54.34 AM.png">
            <a:hlinkClick r:id="rId2"/>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395"/>
          <a:stretch/>
        </p:blipFill>
        <p:spPr>
          <a:xfrm>
            <a:off x="-8468" y="0"/>
            <a:ext cx="9144000" cy="6858000"/>
          </a:xfrm>
          <a:prstGeom prst="rect">
            <a:avLst/>
          </a:prstGeom>
        </p:spPr>
      </p:pic>
      <p:sp>
        <p:nvSpPr>
          <p:cNvPr id="2" name="Title 1"/>
          <p:cNvSpPr>
            <a:spLocks noGrp="1"/>
          </p:cNvSpPr>
          <p:nvPr>
            <p:ph type="title"/>
          </p:nvPr>
        </p:nvSpPr>
        <p:spPr>
          <a:xfrm>
            <a:off x="609600" y="1642533"/>
            <a:ext cx="7179733" cy="3082185"/>
          </a:xfrm>
        </p:spPr>
        <p:txBody>
          <a:bodyPr>
            <a:noAutofit/>
          </a:bodyPr>
          <a:lstStyle/>
          <a:p>
            <a:r>
              <a:rPr lang="en-US" cap="none" dirty="0" smtClean="0">
                <a:solidFill>
                  <a:srgbClr val="FFFFFF"/>
                </a:solidFill>
                <a:latin typeface="Arial Black"/>
                <a:cs typeface="Arial Black"/>
              </a:rPr>
              <a:t>AND ONLY WORKED ON THE MOST INTERESTING INSIGHTS, TO GENERATE THE MOST PRODUCTIVE ACTIONS? </a:t>
            </a:r>
            <a:endParaRPr lang="en-US" b="1" cap="none" spc="0" dirty="0">
              <a:ln w="19050">
                <a:solidFill>
                  <a:schemeClr val="tx2">
                    <a:tint val="1000"/>
                  </a:schemeClr>
                </a:solidFill>
                <a:prstDash val="solid"/>
              </a:ln>
              <a:solidFill>
                <a:srgbClr val="FFFFFF"/>
              </a:solidFill>
              <a:effectLst>
                <a:outerShdw blurRad="50000" dist="50800" dir="7500000" algn="tl">
                  <a:srgbClr val="000000">
                    <a:shade val="5000"/>
                    <a:alpha val="35000"/>
                  </a:srgbClr>
                </a:outerShdw>
              </a:effectLst>
              <a:latin typeface="Arial Black"/>
              <a:cs typeface="Arial Black"/>
            </a:endParaRPr>
          </a:p>
        </p:txBody>
      </p:sp>
    </p:spTree>
    <p:extLst>
      <p:ext uri="{BB962C8B-B14F-4D97-AF65-F5344CB8AC3E}">
        <p14:creationId xmlns:p14="http://schemas.microsoft.com/office/powerpoint/2010/main" val="25600802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125DE6-A0F3-154F-82AD-674AF0102AD1}" type="datetime4">
              <a:rPr lang="en-US" smtClean="0"/>
              <a:t>February 26, 2013</a:t>
            </a:fld>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39</a:t>
            </a:fld>
            <a:endParaRPr lang="en-US" dirty="0"/>
          </a:p>
        </p:txBody>
      </p:sp>
      <p:pic>
        <p:nvPicPr>
          <p:cNvPr id="3" name="Picture 2" descr="Screen Shot 2013-02-25 at 1.53.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09622"/>
          </a:xfrm>
          <a:prstGeom prst="rect">
            <a:avLst/>
          </a:prstGeom>
        </p:spPr>
      </p:pic>
    </p:spTree>
    <p:extLst>
      <p:ext uri="{BB962C8B-B14F-4D97-AF65-F5344CB8AC3E}">
        <p14:creationId xmlns:p14="http://schemas.microsoft.com/office/powerpoint/2010/main" val="39370493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mj-lt"/>
                <a:cs typeface="Capitals"/>
              </a:rPr>
              <a:t>ABOUT ME</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mj-lt"/>
              <a:cs typeface="Capitals"/>
            </a:endParaRPr>
          </a:p>
        </p:txBody>
      </p:sp>
      <p:sp>
        <p:nvSpPr>
          <p:cNvPr id="5" name="Date Placeholder 4"/>
          <p:cNvSpPr>
            <a:spLocks noGrp="1"/>
          </p:cNvSpPr>
          <p:nvPr>
            <p:ph type="dt" sz="half" idx="10"/>
          </p:nvPr>
        </p:nvSpPr>
        <p:spPr/>
        <p:txBody>
          <a:bodyPr/>
          <a:lstStyle/>
          <a:p>
            <a:fld id="{C6125DE6-A0F3-154F-82AD-674AF0102AD1}" type="datetime4">
              <a:rPr lang="en-US" smtClean="0"/>
              <a:t>February 26, 2013</a:t>
            </a:fld>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4</a:t>
            </a:fld>
            <a:endParaRPr lang="en-US" dirty="0"/>
          </a:p>
        </p:txBody>
      </p:sp>
      <p:pic>
        <p:nvPicPr>
          <p:cNvPr id="3" name="Picture 2" descr="luminary_logo_cmyk.eps"/>
          <p:cNvPicPr>
            <a:picLocks noChangeAspect="1"/>
          </p:cNvPicPr>
          <p:nvPr/>
        </p:nvPicPr>
        <p:blipFill rotWithShape="1">
          <a:blip r:embed="rId2">
            <a:extLst>
              <a:ext uri="{28A0092B-C50C-407E-A947-70E740481C1C}">
                <a14:useLocalDpi xmlns:a14="http://schemas.microsoft.com/office/drawing/2010/main" val="0"/>
              </a:ext>
            </a:extLst>
          </a:blip>
          <a:srcRect l="12367" t="17779" r="13427" b="14978"/>
          <a:stretch/>
        </p:blipFill>
        <p:spPr>
          <a:xfrm>
            <a:off x="4744700" y="3221598"/>
            <a:ext cx="2000251" cy="1397000"/>
          </a:xfrm>
          <a:prstGeom prst="rect">
            <a:avLst/>
          </a:prstGeom>
        </p:spPr>
      </p:pic>
      <p:pic>
        <p:nvPicPr>
          <p:cNvPr id="4" name="Picture 3" descr="jdv.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802" y="2885048"/>
            <a:ext cx="1760873" cy="2070099"/>
          </a:xfrm>
          <a:prstGeom prst="rect">
            <a:avLst/>
          </a:prstGeom>
        </p:spPr>
      </p:pic>
      <p:pic>
        <p:nvPicPr>
          <p:cNvPr id="8" name="Picture 7" descr="imgr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312" y="2381263"/>
            <a:ext cx="1171575" cy="1171575"/>
          </a:xfrm>
          <a:prstGeom prst="rect">
            <a:avLst/>
          </a:prstGeom>
        </p:spPr>
      </p:pic>
      <p:pic>
        <p:nvPicPr>
          <p:cNvPr id="9" name="Picture 8" descr="url-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512" y="3745466"/>
            <a:ext cx="952500" cy="952500"/>
          </a:xfrm>
          <a:prstGeom prst="rect">
            <a:avLst/>
          </a:prstGeom>
        </p:spPr>
      </p:pic>
      <p:pic>
        <p:nvPicPr>
          <p:cNvPr id="12" name="Picture 11" descr="url-5.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50" y="2659078"/>
            <a:ext cx="1482424" cy="644532"/>
          </a:xfrm>
          <a:prstGeom prst="rect">
            <a:avLst/>
          </a:prstGeom>
        </p:spPr>
      </p:pic>
      <p:pic>
        <p:nvPicPr>
          <p:cNvPr id="13" name="Picture 12" descr="imgres-2.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0" y="3920098"/>
            <a:ext cx="1828800" cy="585032"/>
          </a:xfrm>
          <a:prstGeom prst="rect">
            <a:avLst/>
          </a:prstGeom>
        </p:spPr>
      </p:pic>
      <p:pic>
        <p:nvPicPr>
          <p:cNvPr id="14" name="Picture 13" descr="imgres-3.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950" y="4836964"/>
            <a:ext cx="1808840" cy="474821"/>
          </a:xfrm>
          <a:prstGeom prst="rect">
            <a:avLst/>
          </a:prstGeom>
        </p:spPr>
      </p:pic>
      <p:pic>
        <p:nvPicPr>
          <p:cNvPr id="15" name="Picture 14" descr="imgres-4.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4487" y="4697966"/>
            <a:ext cx="1332551" cy="999413"/>
          </a:xfrm>
          <a:prstGeom prst="rect">
            <a:avLst/>
          </a:prstGeom>
        </p:spPr>
      </p:pic>
    </p:spTree>
    <p:extLst>
      <p:ext uri="{BB962C8B-B14F-4D97-AF65-F5344CB8AC3E}">
        <p14:creationId xmlns:p14="http://schemas.microsoft.com/office/powerpoint/2010/main" val="16514311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dd%20P_0.jpeg"/>
          <p:cNvPicPr>
            <a:picLocks noChangeAspect="1"/>
          </p:cNvPicPr>
          <p:nvPr/>
        </p:nvPicPr>
        <p:blipFill rotWithShape="1">
          <a:blip r:embed="rId2">
            <a:extLst>
              <a:ext uri="{28A0092B-C50C-407E-A947-70E740481C1C}">
                <a14:useLocalDpi xmlns:a14="http://schemas.microsoft.com/office/drawing/2010/main" val="0"/>
              </a:ext>
            </a:extLst>
          </a:blip>
          <a:srcRect r="10000"/>
          <a:stretch/>
        </p:blipFill>
        <p:spPr>
          <a:xfrm>
            <a:off x="0" y="0"/>
            <a:ext cx="9144000" cy="6858000"/>
          </a:xfrm>
          <a:prstGeom prst="rect">
            <a:avLst/>
          </a:prstGeom>
        </p:spPr>
      </p:pic>
      <p:sp>
        <p:nvSpPr>
          <p:cNvPr id="6" name="Content Placeholder 2"/>
          <p:cNvSpPr txBox="1">
            <a:spLocks/>
          </p:cNvSpPr>
          <p:nvPr/>
        </p:nvSpPr>
        <p:spPr>
          <a:xfrm>
            <a:off x="16933" y="4710643"/>
            <a:ext cx="9355669" cy="1461558"/>
          </a:xfrm>
          <a:prstGeom prst="rect">
            <a:avLst/>
          </a:prstGeom>
          <a:solidFill>
            <a:schemeClr val="tx1">
              <a:lumMod val="65000"/>
              <a:lumOff val="35000"/>
              <a:alpha val="63000"/>
            </a:schemeClr>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Baskerville"/>
                <a:ea typeface="+mn-ea"/>
                <a:cs typeface="Baskerville"/>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Baskerville"/>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Baskerville"/>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Baskerville"/>
                <a:ea typeface="+mn-ea"/>
                <a:cs typeface="Baskerville"/>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1800" dirty="0">
              <a:solidFill>
                <a:schemeClr val="bg1"/>
              </a:solidFill>
              <a:latin typeface="Arial Black"/>
              <a:cs typeface="Arial Black"/>
            </a:endParaRPr>
          </a:p>
        </p:txBody>
      </p:sp>
      <p:sp>
        <p:nvSpPr>
          <p:cNvPr id="3" name="Content Placeholder 2"/>
          <p:cNvSpPr>
            <a:spLocks noGrp="1"/>
          </p:cNvSpPr>
          <p:nvPr>
            <p:ph idx="1"/>
          </p:nvPr>
        </p:nvSpPr>
        <p:spPr>
          <a:xfrm>
            <a:off x="237073" y="4804307"/>
            <a:ext cx="8906933" cy="1537230"/>
          </a:xfrm>
        </p:spPr>
        <p:txBody>
          <a:bodyPr>
            <a:normAutofit fontScale="85000" lnSpcReduction="20000"/>
          </a:bodyPr>
          <a:lstStyle/>
          <a:p>
            <a:r>
              <a:rPr lang="en-US" b="0" dirty="0">
                <a:solidFill>
                  <a:schemeClr val="bg1"/>
                </a:solidFill>
                <a:latin typeface="Arial Black"/>
              </a:rPr>
              <a:t>The goal is really to spur the emergence of an ecosystem of innovators that leverage this open data in magical ways to improve health and healthcare in ways </a:t>
            </a:r>
            <a:r>
              <a:rPr lang="en-US" b="0" dirty="0" smtClean="0">
                <a:solidFill>
                  <a:schemeClr val="bg1"/>
                </a:solidFill>
                <a:latin typeface="Arial Black"/>
              </a:rPr>
              <a:t>that </a:t>
            </a:r>
            <a:r>
              <a:rPr lang="en-US" b="0" dirty="0">
                <a:solidFill>
                  <a:schemeClr val="bg1"/>
                </a:solidFill>
                <a:latin typeface="Arial Black"/>
              </a:rPr>
              <a:t>no one organization, no ten organizations, could even think up let alone </a:t>
            </a:r>
            <a:r>
              <a:rPr lang="en-US" b="0" dirty="0" smtClean="0">
                <a:solidFill>
                  <a:schemeClr val="bg1"/>
                </a:solidFill>
                <a:latin typeface="Arial Black"/>
              </a:rPr>
              <a:t>execute.</a:t>
            </a:r>
          </a:p>
          <a:p>
            <a:r>
              <a:rPr lang="en-US" b="0" dirty="0" smtClean="0">
                <a:solidFill>
                  <a:schemeClr val="bg1"/>
                </a:solidFill>
                <a:latin typeface="Arial Black"/>
              </a:rPr>
              <a:t>.- </a:t>
            </a:r>
            <a:r>
              <a:rPr lang="en-US" b="0" dirty="0">
                <a:solidFill>
                  <a:schemeClr val="bg1"/>
                </a:solidFill>
                <a:latin typeface="Arial Black"/>
              </a:rPr>
              <a:t>Todd Park, </a:t>
            </a:r>
            <a:r>
              <a:rPr lang="en-US" b="0" dirty="0">
                <a:solidFill>
                  <a:schemeClr val="bg1"/>
                </a:solidFill>
                <a:latin typeface="Arial"/>
              </a:rPr>
              <a:t/>
            </a:r>
            <a:br>
              <a:rPr lang="en-US" b="0" dirty="0">
                <a:solidFill>
                  <a:schemeClr val="bg1"/>
                </a:solidFill>
                <a:latin typeface="Arial"/>
              </a:rPr>
            </a:br>
            <a:endParaRPr lang="en-US" dirty="0">
              <a:solidFill>
                <a:schemeClr val="bg1"/>
              </a:solidFill>
            </a:endParaRPr>
          </a:p>
        </p:txBody>
      </p:sp>
    </p:spTree>
    <p:extLst>
      <p:ext uri="{BB962C8B-B14F-4D97-AF65-F5344CB8AC3E}">
        <p14:creationId xmlns:p14="http://schemas.microsoft.com/office/powerpoint/2010/main" val="18212355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3881"/>
            <a:ext cx="8093075" cy="3082185"/>
          </a:xfrm>
        </p:spPr>
        <p:txBody>
          <a:bodyPr>
            <a:noAutofit/>
          </a:bodyPr>
          <a:lstStyle/>
          <a:p>
            <a:r>
              <a:rPr lang="en-US" cap="none" dirty="0">
                <a:latin typeface="Arial Black"/>
                <a:cs typeface="Arial Black"/>
              </a:rPr>
              <a:t/>
            </a:r>
            <a:br>
              <a:rPr lang="en-US" cap="none" dirty="0">
                <a:latin typeface="Arial Black"/>
                <a:cs typeface="Arial Black"/>
              </a:rPr>
            </a:br>
            <a:r>
              <a:rPr lang="en-US" cap="none" dirty="0" smtClean="0">
                <a:latin typeface="Arial Black"/>
                <a:cs typeface="Arial Black"/>
              </a:rPr>
              <a:t>HEALTH CARE + OPEN DATA. </a:t>
            </a:r>
            <a:br>
              <a:rPr lang="en-US" cap="none" dirty="0" smtClean="0">
                <a:latin typeface="Arial Black"/>
                <a:cs typeface="Arial Black"/>
              </a:rPr>
            </a:br>
            <a:r>
              <a:rPr lang="en-US" cap="none" dirty="0">
                <a:latin typeface="Arial Black"/>
                <a:cs typeface="Arial Black"/>
              </a:rPr>
              <a:t/>
            </a:r>
            <a:br>
              <a:rPr lang="en-US" cap="none" dirty="0">
                <a:latin typeface="Arial Black"/>
                <a:cs typeface="Arial Black"/>
              </a:rPr>
            </a:br>
            <a:r>
              <a:rPr lang="en-US" cap="none" dirty="0" smtClean="0">
                <a:latin typeface="Arial Black"/>
                <a:cs typeface="Arial Black"/>
              </a:rPr>
              <a:t/>
            </a:r>
            <a:br>
              <a:rPr lang="en-US" cap="none" dirty="0" smtClean="0">
                <a:latin typeface="Arial Black"/>
                <a:cs typeface="Arial Black"/>
              </a:rPr>
            </a:br>
            <a:r>
              <a:rPr lang="en-US" cap="none" dirty="0" smtClean="0">
                <a:latin typeface="Arial Black"/>
                <a:cs typeface="Arial Black"/>
              </a:rPr>
              <a:t>PATIENTS, PHYSICIANS, AND PAYERS INCENTIVIZED TO DELIVER THE WISEST ACTION.</a:t>
            </a:r>
            <a:endParaRPr lang="en-US"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5" name="Date Placeholder 4"/>
          <p:cNvSpPr>
            <a:spLocks noGrp="1"/>
          </p:cNvSpPr>
          <p:nvPr>
            <p:ph type="dt" sz="half" idx="10"/>
          </p:nvPr>
        </p:nvSpPr>
        <p:spPr/>
        <p:txBody>
          <a:bodyPr/>
          <a:lstStyle/>
          <a:p>
            <a:fld id="{C6125DE6-A0F3-154F-82AD-674AF0102AD1}" type="datetime4">
              <a:rPr lang="en-US" smtClean="0"/>
              <a:t>February 26, 2013</a:t>
            </a:fld>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41</a:t>
            </a:fld>
            <a:endParaRPr lang="en-US" dirty="0"/>
          </a:p>
        </p:txBody>
      </p:sp>
    </p:spTree>
    <p:extLst>
      <p:ext uri="{BB962C8B-B14F-4D97-AF65-F5344CB8AC3E}">
        <p14:creationId xmlns:p14="http://schemas.microsoft.com/office/powerpoint/2010/main" val="22762768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7521068_ef22d69496_z.jpeg">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7301" t="5150" b="3169"/>
          <a:stretch/>
        </p:blipFill>
        <p:spPr>
          <a:xfrm>
            <a:off x="0" y="0"/>
            <a:ext cx="9245598" cy="6858000"/>
          </a:xfrm>
          <a:prstGeom prst="rect">
            <a:avLst/>
          </a:prstGeom>
        </p:spPr>
      </p:pic>
      <p:sp>
        <p:nvSpPr>
          <p:cNvPr id="3" name="TextBox 2"/>
          <p:cNvSpPr txBox="1"/>
          <p:nvPr/>
        </p:nvSpPr>
        <p:spPr>
          <a:xfrm>
            <a:off x="506942" y="6129867"/>
            <a:ext cx="3164861" cy="369332"/>
          </a:xfrm>
          <a:prstGeom prst="rect">
            <a:avLst/>
          </a:prstGeom>
          <a:noFill/>
        </p:spPr>
        <p:txBody>
          <a:bodyPr wrap="none" rtlCol="0">
            <a:spAutoFit/>
          </a:bodyPr>
          <a:lstStyle/>
          <a:p>
            <a:r>
              <a:rPr lang="en-US" dirty="0" smtClean="0">
                <a:solidFill>
                  <a:srgbClr val="FFFFFF"/>
                </a:solidFill>
              </a:rPr>
              <a:t>Thank you. @</a:t>
            </a:r>
            <a:r>
              <a:rPr lang="en-US" dirty="0" err="1" smtClean="0">
                <a:solidFill>
                  <a:srgbClr val="FFFFFF"/>
                </a:solidFill>
              </a:rPr>
              <a:t>jenvandermeer</a:t>
            </a:r>
            <a:endParaRPr lang="en-US" dirty="0">
              <a:solidFill>
                <a:srgbClr val="FFFFFF"/>
              </a:solidFill>
            </a:endParaRPr>
          </a:p>
        </p:txBody>
      </p:sp>
    </p:spTree>
    <p:extLst>
      <p:ext uri="{BB962C8B-B14F-4D97-AF65-F5344CB8AC3E}">
        <p14:creationId xmlns:p14="http://schemas.microsoft.com/office/powerpoint/2010/main" val="6929935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05375"/>
            <a:ext cx="7620000" cy="1220788"/>
          </a:xfrm>
        </p:spPr>
        <p:txBody>
          <a:bodyPr>
            <a:normAutofit fontScale="85000" lnSpcReduction="20000"/>
          </a:bodyPr>
          <a:lstStyle/>
          <a:p>
            <a:r>
              <a:rPr lang="en-US" dirty="0" smtClean="0">
                <a:solidFill>
                  <a:schemeClr val="bg1"/>
                </a:solidFill>
              </a:rPr>
              <a:t>Results from a recent customer discovery exercise from a big data software company in the health care space. </a:t>
            </a:r>
          </a:p>
          <a:p>
            <a:endParaRPr lang="en-US" dirty="0">
              <a:solidFill>
                <a:schemeClr val="bg1"/>
              </a:solidFill>
            </a:endParaRPr>
          </a:p>
          <a:p>
            <a:r>
              <a:rPr lang="en-US" dirty="0" smtClean="0">
                <a:solidFill>
                  <a:schemeClr val="bg1"/>
                </a:solidFill>
              </a:rPr>
              <a:t>N = 24. *Over cocktails. </a:t>
            </a:r>
            <a:endParaRPr lang="en-US" dirty="0">
              <a:solidFill>
                <a:schemeClr val="bg1"/>
              </a:solidFill>
            </a:endParaRPr>
          </a:p>
        </p:txBody>
      </p:sp>
      <p:sp>
        <p:nvSpPr>
          <p:cNvPr id="4" name="Date Placeholder 3"/>
          <p:cNvSpPr>
            <a:spLocks noGrp="1"/>
          </p:cNvSpPr>
          <p:nvPr>
            <p:ph type="dt" sz="half" idx="10"/>
          </p:nvPr>
        </p:nvSpPr>
        <p:spPr/>
        <p:txBody>
          <a:bodyPr/>
          <a:lstStyle/>
          <a:p>
            <a:fld id="{D2EAAFEC-67F8-1841-BE11-252897ED9D81}" type="datetime4">
              <a:rPr lang="en-US" smtClean="0">
                <a:solidFill>
                  <a:schemeClr val="bg1"/>
                </a:solidFill>
              </a:rPr>
              <a:t>February 26, 2013</a:t>
            </a:fld>
            <a:endParaRPr lang="en-US">
              <a:solidFill>
                <a:schemeClr val="bg1"/>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chemeClr val="bg1"/>
                </a:solidFill>
              </a:rPr>
              <a:pPr/>
              <a:t>5</a:t>
            </a:fld>
            <a:endParaRPr lang="en-US">
              <a:solidFill>
                <a:schemeClr val="bg1"/>
              </a:solidFill>
            </a:endParaRPr>
          </a:p>
        </p:txBody>
      </p:sp>
      <p:pic>
        <p:nvPicPr>
          <p:cNvPr id="2" name="Picture 1" descr="trading-floor.jpe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6999" y="0"/>
            <a:ext cx="9271000" cy="7020016"/>
          </a:xfrm>
          <a:prstGeom prst="rect">
            <a:avLst/>
          </a:prstGeom>
        </p:spPr>
      </p:pic>
      <p:sp>
        <p:nvSpPr>
          <p:cNvPr id="8" name="Title 5"/>
          <p:cNvSpPr txBox="1">
            <a:spLocks/>
          </p:cNvSpPr>
          <p:nvPr/>
        </p:nvSpPr>
        <p:spPr>
          <a:xfrm>
            <a:off x="457200" y="1069975"/>
            <a:ext cx="7772400" cy="457199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rgbClr val="2F75FF"/>
                </a:solidFill>
                <a:latin typeface="Baskerville"/>
                <a:ea typeface="+mj-ea"/>
                <a:cs typeface="Baskerville"/>
              </a:defRPr>
            </a:lvl1pPr>
          </a:lstStyle>
          <a:p>
            <a:r>
              <a:rPr lang="en-US" sz="480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Capitals"/>
              </a:rPr>
              <a:t>BUT I WAS BORN HERE</a:t>
            </a:r>
            <a:endParaRPr lang="en-US" sz="4800" cap="none" spc="0" dirty="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Capitals"/>
            </a:endParaRPr>
          </a:p>
        </p:txBody>
      </p:sp>
    </p:spTree>
    <p:extLst>
      <p:ext uri="{BB962C8B-B14F-4D97-AF65-F5344CB8AC3E}">
        <p14:creationId xmlns:p14="http://schemas.microsoft.com/office/powerpoint/2010/main" val="18727409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03200" y="939799"/>
            <a:ext cx="9626600" cy="4571999"/>
          </a:xfrm>
        </p:spPr>
        <p:txBody>
          <a:bodyPr/>
          <a:lstStyle/>
          <a:p>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“REVENUE UP. 30%.</a:t>
            </a:r>
            <a:b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br>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rPr>
              <a:t>EPS FLAT AT 1% ....”</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Arial Black"/>
              <a:cs typeface="Arial Black"/>
            </a:endParaRPr>
          </a:p>
        </p:txBody>
      </p:sp>
      <p:sp>
        <p:nvSpPr>
          <p:cNvPr id="7" name="Date Placeholder 4"/>
          <p:cNvSpPr txBox="1">
            <a:spLocks/>
          </p:cNvSpPr>
          <p:nvPr/>
        </p:nvSpPr>
        <p:spPr>
          <a:xfrm>
            <a:off x="609600" y="6324601"/>
            <a:ext cx="3429000" cy="304800"/>
          </a:xfrm>
          <a:prstGeom prst="rect">
            <a:avLst/>
          </a:prstGeom>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25DE6-A0F3-154F-82AD-674AF0102AD1}" type="datetime4">
              <a:rPr lang="en-US" smtClean="0"/>
              <a:pPr/>
              <a:t>February 26, 2013</a:t>
            </a:fld>
            <a:endParaRPr lang="en-US" dirty="0"/>
          </a:p>
        </p:txBody>
      </p:sp>
      <p:sp>
        <p:nvSpPr>
          <p:cNvPr id="9" name="Slide Number Placeholder 5"/>
          <p:cNvSpPr>
            <a:spLocks noGrp="1"/>
          </p:cNvSpPr>
          <p:nvPr>
            <p:ph type="sldNum" sz="quarter" idx="12"/>
          </p:nvPr>
        </p:nvSpPr>
        <p:spPr>
          <a:xfrm>
            <a:off x="8227377" y="6393487"/>
            <a:ext cx="916623" cy="365125"/>
          </a:xfrm>
        </p:spPr>
        <p:txBody>
          <a:bodyPr/>
          <a:lstStyle/>
          <a:p>
            <a:fld id="{F38DF745-7D3F-47F4-83A3-874385CFAA69}" type="slidenum">
              <a:rPr lang="en-US" smtClean="0"/>
              <a:pPr/>
              <a:t>6</a:t>
            </a:fld>
            <a:endParaRPr lang="en-US" dirty="0"/>
          </a:p>
        </p:txBody>
      </p:sp>
    </p:spTree>
    <p:extLst>
      <p:ext uri="{BB962C8B-B14F-4D97-AF65-F5344CB8AC3E}">
        <p14:creationId xmlns:p14="http://schemas.microsoft.com/office/powerpoint/2010/main" val="3862720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199" y="1019175"/>
            <a:ext cx="8245475" cy="4571999"/>
          </a:xfrm>
        </p:spPr>
        <p:txBody>
          <a:bodyPr/>
          <a:lstStyle/>
          <a:p>
            <a:r>
              <a:rPr lang="en-US" sz="5400" b="1" cap="none"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Arial Black"/>
                <a:cs typeface="Arial Black"/>
              </a:rPr>
              <a:t>“WHAT THE &amp;*%# YOU @#%$ HOW CAN  $!#* BE MOVING LIKE A #$%&amp; ON A*&amp;#% BUT EPS IN THE #$%* GO #%$@ YOU $*#”</a:t>
            </a:r>
            <a:endParaRPr lang="en-US" sz="5400" b="1" cap="none" spc="0" dirty="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Arial Black"/>
              <a:cs typeface="Arial Black"/>
            </a:endParaRPr>
          </a:p>
        </p:txBody>
      </p:sp>
      <p:sp>
        <p:nvSpPr>
          <p:cNvPr id="8" name="Slide Number Placeholder 5"/>
          <p:cNvSpPr>
            <a:spLocks noGrp="1"/>
          </p:cNvSpPr>
          <p:nvPr>
            <p:ph type="sldNum" sz="quarter" idx="12"/>
          </p:nvPr>
        </p:nvSpPr>
        <p:spPr>
          <a:xfrm>
            <a:off x="8227377" y="6393487"/>
            <a:ext cx="916623" cy="365125"/>
          </a:xfrm>
        </p:spPr>
        <p:txBody>
          <a:bodyPr/>
          <a:lstStyle/>
          <a:p>
            <a:fld id="{F38DF745-7D3F-47F4-83A3-874385CFAA69}" type="slidenum">
              <a:rPr lang="en-US" smtClean="0"/>
              <a:pPr/>
              <a:t>7</a:t>
            </a:fld>
            <a:endParaRPr lang="en-US" dirty="0"/>
          </a:p>
        </p:txBody>
      </p:sp>
      <p:sp>
        <p:nvSpPr>
          <p:cNvPr id="9" name="Date Placeholder 4"/>
          <p:cNvSpPr txBox="1">
            <a:spLocks/>
          </p:cNvSpPr>
          <p:nvPr/>
        </p:nvSpPr>
        <p:spPr>
          <a:xfrm>
            <a:off x="609600" y="6324601"/>
            <a:ext cx="3429000" cy="304800"/>
          </a:xfrm>
          <a:prstGeom prst="rect">
            <a:avLst/>
          </a:prstGeom>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25DE6-A0F3-154F-82AD-674AF0102AD1}" type="datetime4">
              <a:rPr lang="en-US" smtClean="0"/>
              <a:pPr/>
              <a:t>February 26, 2013</a:t>
            </a:fld>
            <a:endParaRPr lang="en-US" dirty="0"/>
          </a:p>
        </p:txBody>
      </p:sp>
    </p:spTree>
    <p:extLst>
      <p:ext uri="{BB962C8B-B14F-4D97-AF65-F5344CB8AC3E}">
        <p14:creationId xmlns:p14="http://schemas.microsoft.com/office/powerpoint/2010/main" val="41562832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AAFEC-67F8-1841-BE11-252897ED9D81}" type="datetime4">
              <a:rPr lang="en-US" smtClean="0">
                <a:solidFill>
                  <a:schemeClr val="bg1"/>
                </a:solidFill>
              </a:rPr>
              <a:t>February 26, 2013</a:t>
            </a:fld>
            <a:endParaRPr lang="en-US">
              <a:solidFill>
                <a:schemeClr val="bg1"/>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chemeClr val="bg1"/>
                </a:solidFill>
              </a:rPr>
              <a:pPr/>
              <a:t>8</a:t>
            </a:fld>
            <a:endParaRPr lang="en-US">
              <a:solidFill>
                <a:schemeClr val="bg1"/>
              </a:solidFill>
            </a:endParaRPr>
          </a:p>
        </p:txBody>
      </p:sp>
      <p:sp>
        <p:nvSpPr>
          <p:cNvPr id="7" name="Date Placeholder 4"/>
          <p:cNvSpPr txBox="1">
            <a:spLocks/>
          </p:cNvSpPr>
          <p:nvPr/>
        </p:nvSpPr>
        <p:spPr>
          <a:xfrm>
            <a:off x="609600" y="6324601"/>
            <a:ext cx="3429000" cy="304800"/>
          </a:xfrm>
          <a:prstGeom prst="rect">
            <a:avLst/>
          </a:prstGeom>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25DE6-A0F3-154F-82AD-674AF0102AD1}" type="datetime4">
              <a:rPr lang="en-US" smtClean="0"/>
              <a:pPr/>
              <a:t>February 26, 2013</a:t>
            </a:fld>
            <a:endParaRPr lang="en-US" dirty="0"/>
          </a:p>
        </p:txBody>
      </p:sp>
      <p:pic>
        <p:nvPicPr>
          <p:cNvPr id="3" name="Picture 2" descr="ibeg6PqPariY.jpe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99" r="884"/>
          <a:stretch/>
        </p:blipFill>
        <p:spPr>
          <a:xfrm>
            <a:off x="0" y="0"/>
            <a:ext cx="9144000" cy="6897372"/>
          </a:xfrm>
          <a:prstGeom prst="rect">
            <a:avLst/>
          </a:prstGeom>
        </p:spPr>
      </p:pic>
      <p:sp>
        <p:nvSpPr>
          <p:cNvPr id="8" name="Title 5"/>
          <p:cNvSpPr>
            <a:spLocks noGrp="1"/>
          </p:cNvSpPr>
          <p:nvPr>
            <p:ph type="ctrTitle"/>
          </p:nvPr>
        </p:nvSpPr>
        <p:spPr>
          <a:xfrm>
            <a:off x="457200" y="228600"/>
            <a:ext cx="7772400" cy="4571999"/>
          </a:xfrm>
        </p:spPr>
        <p:txBody>
          <a:bodyPr/>
          <a:lstStyle/>
          <a:p>
            <a: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rPr>
              <a:t>LESSON 1: INSIGHT TRUMPS DATA</a:t>
            </a:r>
            <a:endParaRPr lang="en-US"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endParaRPr>
          </a:p>
        </p:txBody>
      </p:sp>
    </p:spTree>
    <p:extLst>
      <p:ext uri="{BB962C8B-B14F-4D97-AF65-F5344CB8AC3E}">
        <p14:creationId xmlns:p14="http://schemas.microsoft.com/office/powerpoint/2010/main" val="494539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omberg-screen_01.pn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1260" r="23044"/>
          <a:stretch/>
        </p:blipFill>
        <p:spPr>
          <a:xfrm>
            <a:off x="1" y="0"/>
            <a:ext cx="10261600" cy="6863078"/>
          </a:xfrm>
          <a:prstGeom prst="rect">
            <a:avLst/>
          </a:prstGeom>
        </p:spPr>
      </p:pic>
      <p:sp>
        <p:nvSpPr>
          <p:cNvPr id="7" name="Date Placeholder 4"/>
          <p:cNvSpPr txBox="1">
            <a:spLocks/>
          </p:cNvSpPr>
          <p:nvPr/>
        </p:nvSpPr>
        <p:spPr>
          <a:xfrm>
            <a:off x="609600" y="6324601"/>
            <a:ext cx="3429000" cy="304800"/>
          </a:xfrm>
          <a:prstGeom prst="rect">
            <a:avLst/>
          </a:prstGeom>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25DE6-A0F3-154F-82AD-674AF0102AD1}" type="datetime4">
              <a:rPr lang="en-US" smtClean="0"/>
              <a:pPr/>
              <a:t>February 26, 2013</a:t>
            </a:fld>
            <a:endParaRPr lang="en-US" dirty="0"/>
          </a:p>
        </p:txBody>
      </p:sp>
      <p:sp>
        <p:nvSpPr>
          <p:cNvPr id="8" name="Title 5"/>
          <p:cNvSpPr>
            <a:spLocks noGrp="1"/>
          </p:cNvSpPr>
          <p:nvPr>
            <p:ph type="ctrTitle"/>
          </p:nvPr>
        </p:nvSpPr>
        <p:spPr>
          <a:xfrm>
            <a:off x="457200" y="1069975"/>
            <a:ext cx="7772400" cy="4571999"/>
          </a:xfrm>
        </p:spPr>
        <p:txBody>
          <a:bodyPr/>
          <a:lstStyle/>
          <a:p>
            <a:r>
              <a:rPr lang="en-US" sz="72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rPr>
              <a:t>LESSON 2: ACTION TRUMPS WISDOM </a:t>
            </a:r>
            <a:endParaRPr lang="en-US" sz="72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endParaRPr>
          </a:p>
        </p:txBody>
      </p:sp>
    </p:spTree>
    <p:extLst>
      <p:ext uri="{BB962C8B-B14F-4D97-AF65-F5344CB8AC3E}">
        <p14:creationId xmlns:p14="http://schemas.microsoft.com/office/powerpoint/2010/main" val="376588462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424E"/>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23056</TotalTime>
  <Words>1310</Words>
  <Application>Microsoft Macintosh PowerPoint</Application>
  <PresentationFormat>On-screen Show (4:3)</PresentationFormat>
  <Paragraphs>162</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Essential</vt:lpstr>
      <vt:lpstr>DATA IS NOT A BUSINESS MODEL: MOVING KNOWLEDGE TO ACTION</vt:lpstr>
      <vt:lpstr>3 QUICK STORIES</vt:lpstr>
      <vt:lpstr>1: LESSONS FROM A TRADING ROOM FLOOR </vt:lpstr>
      <vt:lpstr>ABOUT ME</vt:lpstr>
      <vt:lpstr>PowerPoint Presentation</vt:lpstr>
      <vt:lpstr>“REVENUE UP. 30%. EPS FLAT AT 1% ....”</vt:lpstr>
      <vt:lpstr>“WHAT THE &amp;*%# YOU @#%$ HOW CAN  $!#* BE MOVING LIKE A #$%&amp; ON A*&amp;#% BUT EPS IN THE #$%* GO #%$@ YOU $*#”</vt:lpstr>
      <vt:lpstr>LESSON 1: INSIGHT TRUMPS DATA</vt:lpstr>
      <vt:lpstr>LESSON 2: ACTION TRUMPS WISDOM </vt:lpstr>
      <vt:lpstr>LESSON 3: ALL BUSINESS MODELS LADDER UP TO REVS COST</vt:lpstr>
      <vt:lpstr>PowerPoint Presentation</vt:lpstr>
      <vt:lpstr>2: ACTION IS THE SCARCEST RESOURCE </vt:lpstr>
      <vt:lpstr>PowerPoint Presentation</vt:lpstr>
      <vt:lpstr>PowerPoint Presentation</vt:lpstr>
      <vt:lpstr>PowerPoint Presentation</vt:lpstr>
      <vt:lpstr>HOW MUCH IS YOUR DATA WORTH?</vt:lpstr>
      <vt:lpstr>ACTION SITS ON TOP OF THE WISDOM PYRAMID </vt:lpstr>
      <vt:lpstr>PowerPoint Presentation</vt:lpstr>
      <vt:lpstr>WHAT ACTION ARE YOU INFORMING, BIG DATA?</vt:lpstr>
      <vt:lpstr>CUSTOMER DISCOVERY: HOW DO YOU USE BIG DATA INSIGHTS?</vt:lpstr>
      <vt:lpstr>PowerPoint Presentation</vt:lpstr>
      <vt:lpstr>PowerPoint Presentation</vt:lpstr>
      <vt:lpstr>PowerPoint Presentation</vt:lpstr>
      <vt:lpstr>DATA IS THE COMMODITY, ACTION BASED ON WISDOM IS THE SCARCE RESOURCE </vt:lpstr>
      <vt:lpstr>SO WHY DO WE FEEL WE STILL NEED TO LOCK UP OUR DATA SETS? </vt:lpstr>
      <vt:lpstr>3:  LIBERATE THE DATA FOR FUN AND PROFIT </vt:lpstr>
      <vt:lpstr>THE OPEN DATA MOVEMENT AND HEALTH CARE</vt:lpstr>
      <vt:lpstr>OPEN DATA IS A POSITIVE EXTERNALITY </vt:lpstr>
      <vt:lpstr>WHAT IS THE THE VALUE OF UNDERLYING DATA IN A COMPLEX ADAPTIVE SYSTEM?</vt:lpstr>
      <vt:lpstr>CANCER CARE ONCE WE ACHIEVE DATA LIQUIDITY</vt:lpstr>
      <vt:lpstr>DATA AS PUBLIC COMMONS </vt:lpstr>
      <vt:lpstr>SO HERE’S AN IDEA…</vt:lpstr>
      <vt:lpstr>THE OBLIGATORY CAGR OF BIG DATA CHART</vt:lpstr>
      <vt:lpstr>THE OBLIGATORY SHORTAGE OF DATA SCIENTISTS WARNING</vt:lpstr>
      <vt:lpstr>AND THE OBLIGATORY HYPE CYCLE INDICATOR CHART </vt:lpstr>
      <vt:lpstr>WHAT IF </vt:lpstr>
      <vt:lpstr>ALL OF THE NEWLY MINTED DATA SCIENTISTS, ON THEIR WAY DOWN TO THE BIG DATA TROUGH OF DISILLUSIONMENT,  BANDED TOGETHER </vt:lpstr>
      <vt:lpstr>AND ONLY WORKED ON THE MOST INTERESTING INSIGHTS, TO GENERATE THE MOST PRODUCTIVE ACTIONS? </vt:lpstr>
      <vt:lpstr>PowerPoint Presentation</vt:lpstr>
      <vt:lpstr>PowerPoint Presentation</vt:lpstr>
      <vt:lpstr> HEALTH CARE + OPEN DATA.    PATIENTS, PHYSICIANS, AND PAYERS INCENTIVIZED TO DELIVER THE WISEST ACTION.</vt:lpstr>
      <vt:lpstr>PowerPoint Presentation</vt:lpstr>
    </vt:vector>
  </TitlesOfParts>
  <Company>Luminary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Bodies and Buildings</dc:title>
  <dc:creator>Jennifer van der Meer</dc:creator>
  <cp:lastModifiedBy>Shirley Bailes</cp:lastModifiedBy>
  <cp:revision>199</cp:revision>
  <cp:lastPrinted>2013-02-11T15:47:16Z</cp:lastPrinted>
  <dcterms:created xsi:type="dcterms:W3CDTF">2013-01-21T16:54:18Z</dcterms:created>
  <dcterms:modified xsi:type="dcterms:W3CDTF">2013-02-26T20:33:49Z</dcterms:modified>
</cp:coreProperties>
</file>